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504" r:id="rId3"/>
    <p:sldId id="424" r:id="rId4"/>
    <p:sldId id="302" r:id="rId5"/>
    <p:sldId id="505" r:id="rId6"/>
    <p:sldId id="506" r:id="rId7"/>
    <p:sldId id="503" r:id="rId8"/>
    <p:sldId id="516" r:id="rId9"/>
    <p:sldId id="517" r:id="rId10"/>
    <p:sldId id="306" r:id="rId11"/>
    <p:sldId id="476" r:id="rId12"/>
    <p:sldId id="507" r:id="rId13"/>
    <p:sldId id="508" r:id="rId14"/>
    <p:sldId id="305" r:id="rId15"/>
    <p:sldId id="510" r:id="rId16"/>
    <p:sldId id="531" r:id="rId17"/>
    <p:sldId id="512" r:id="rId18"/>
    <p:sldId id="532" r:id="rId19"/>
    <p:sldId id="509" r:id="rId20"/>
    <p:sldId id="382" r:id="rId21"/>
    <p:sldId id="523" r:id="rId22"/>
    <p:sldId id="524" r:id="rId23"/>
    <p:sldId id="525" r:id="rId24"/>
    <p:sldId id="392" r:id="rId25"/>
    <p:sldId id="520" r:id="rId26"/>
    <p:sldId id="511" r:id="rId27"/>
    <p:sldId id="519" r:id="rId28"/>
    <p:sldId id="521" r:id="rId29"/>
    <p:sldId id="514" r:id="rId30"/>
    <p:sldId id="522" r:id="rId31"/>
    <p:sldId id="533" r:id="rId32"/>
    <p:sldId id="526" r:id="rId33"/>
    <p:sldId id="459" r:id="rId34"/>
    <p:sldId id="527" r:id="rId35"/>
    <p:sldId id="530" r:id="rId36"/>
    <p:sldId id="534" r:id="rId37"/>
    <p:sldId id="462" r:id="rId38"/>
    <p:sldId id="464" r:id="rId39"/>
    <p:sldId id="478" r:id="rId40"/>
    <p:sldId id="293" r:id="rId41"/>
    <p:sldId id="467" r:id="rId42"/>
    <p:sldId id="477" r:id="rId43"/>
    <p:sldId id="292" r:id="rId44"/>
  </p:sldIdLst>
  <p:sldSz cx="12188825" cy="685800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1747" userDrawn="1">
          <p15:clr>
            <a:srgbClr val="A4A3A4"/>
          </p15:clr>
        </p15:guide>
        <p15:guide id="2" pos="13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3"/>
    <p:restoredTop sz="76681"/>
  </p:normalViewPr>
  <p:slideViewPr>
    <p:cSldViewPr>
      <p:cViewPr varScale="1">
        <p:scale>
          <a:sx n="93" d="100"/>
          <a:sy n="93" d="100"/>
        </p:scale>
        <p:origin x="1040" y="208"/>
      </p:cViewPr>
      <p:guideLst>
        <p:guide orient="horz" pos="1747"/>
        <p:guide pos="131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5768-1B0C-944E-A07F-02FCD7BDC109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433C9-E02D-4445-976E-83D25A8AE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11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1" algn="l" defTabSz="91432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3" algn="l" defTabSz="91432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91432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91432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91432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91432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91432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96" algn="l" defTabSz="91432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</a:t>
            </a:r>
            <a:r>
              <a:rPr lang="en-US" dirty="0" err="1"/>
              <a:t>comining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23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main challenge is the gap between natural language and user/item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07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 word may be broken down into atomic tokens, where spurious correlations can be introduced for irrelevant users/items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19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first generative RS that tightly couples the ID paradigm and LLM paradigm,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where user/item ID token embeddings aligned to the LLM vocab space are introduced to well capture the intrinsic user interests and item properties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r>
              <a:rPr lang="en-US" dirty="0"/>
              <a:t>3. where recommendations of multiple items can be generated efficiently without hallucination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5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first extend the vocabulary of pretrained LLMs with user/item ID tokens to faithfully model user/item collaborative and content semantics.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60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novel </a:t>
            </a:r>
            <a:r>
              <a:rPr lang="en-US" dirty="0" err="1"/>
              <a:t>soft+hard</a:t>
            </a:r>
            <a:r>
              <a:rPr lang="en-US" dirty="0"/>
              <a:t> prompting strategy is proposed to effectively learn user/item collaborative/content token embeddings via language modeling on RS-specific corpora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55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conducting language modeling (LM) on sequences with heterogeneous tokens can be ineffective and unstable, especially when the vocabulary of most LLMs can be diluted (e.g., ∼ 50k for GPT, and ∼ 30k for T5) by a large number of randomly initialized user/item embeddings.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2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6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30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 a stochastic item reordering strategy to randomly permute the item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74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is a recommender systems session and this is also the </a:t>
            </a:r>
            <a:r>
              <a:rPr lang="en-US" dirty="0" err="1"/>
              <a:t>webconf</a:t>
            </a:r>
            <a:r>
              <a:rPr lang="en-US" dirty="0"/>
              <a:t>, I don’ think I need to emphasize the importance of recommender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57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1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17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represent users/items with multiple tokens and formulate direct recommendation as a next token generation problem. Since the generated tokens could be irrelevant to the recommendation purpose, candidate items usually need to be explicitly provided in the prompt to avoid hallucination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34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97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54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11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 has long been dominated by the ID-based paradigm,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64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 each user/item with a unique, continuous ID embeddings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4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large language models (LLM) have become a heated topic for both academia and industry </a:t>
            </a:r>
          </a:p>
          <a:p>
            <a:pPr marL="0" marR="0" lvl="0" indent="0" algn="l" defTabSz="914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 pretrained on large-scale corpora, have demonstrated emergent ability and show unprecedented understandings of knowledge and patterns in natural language </a:t>
            </a:r>
          </a:p>
          <a:p>
            <a:pPr marL="0" marR="0" lvl="0" indent="0" algn="l" defTabSz="914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9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85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58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96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promising to develop the next generation of RS based on pretrained LLMs [14], fully utilizing their encoded knowledge, logical reasoning ability, and generative AI power to understand and reason with user/item semantics and make more accurate recommendations accordingly,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433C9-E02D-4445-976E-83D25A8AE7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79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164" y="2125982"/>
            <a:ext cx="10360503" cy="513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34" b="0" i="0">
                <a:solidFill>
                  <a:srgbClr val="915906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324" y="3840483"/>
            <a:ext cx="85321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1198" y="366165"/>
            <a:ext cx="11909001" cy="513217"/>
          </a:xfrm>
        </p:spPr>
        <p:txBody>
          <a:bodyPr lIns="0" tIns="0" rIns="0" bIns="0"/>
          <a:lstStyle>
            <a:lvl1pPr>
              <a:defRPr sz="3334" b="0" i="0">
                <a:solidFill>
                  <a:srgbClr val="915906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1198" y="366165"/>
            <a:ext cx="11909001" cy="513217"/>
          </a:xfrm>
        </p:spPr>
        <p:txBody>
          <a:bodyPr lIns="0" tIns="0" rIns="0" bIns="0"/>
          <a:lstStyle>
            <a:lvl1pPr>
              <a:defRPr sz="3334" b="0" i="0">
                <a:solidFill>
                  <a:srgbClr val="915906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441" y="1577343"/>
            <a:ext cx="53021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7246" y="1577343"/>
            <a:ext cx="53021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2188825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8" y="11308555"/>
                </a:moveTo>
                <a:lnTo>
                  <a:pt x="0" y="11308555"/>
                </a:lnTo>
                <a:lnTo>
                  <a:pt x="0" y="0"/>
                </a:lnTo>
                <a:lnTo>
                  <a:pt x="20104098" y="0"/>
                </a:lnTo>
                <a:lnTo>
                  <a:pt x="20104098" y="11308555"/>
                </a:lnTo>
                <a:close/>
              </a:path>
            </a:pathLst>
          </a:custGeom>
          <a:solidFill>
            <a:srgbClr val="9159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1198" y="366165"/>
            <a:ext cx="11909001" cy="513217"/>
          </a:xfrm>
        </p:spPr>
        <p:txBody>
          <a:bodyPr lIns="0" tIns="0" rIns="0" bIns="0"/>
          <a:lstStyle>
            <a:lvl1pPr>
              <a:defRPr sz="3334" b="0" i="0">
                <a:solidFill>
                  <a:srgbClr val="915906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1198" y="366161"/>
            <a:ext cx="11909001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rgbClr val="915906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8749" y="1697790"/>
            <a:ext cx="112890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4201" y="6377943"/>
            <a:ext cx="39004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441" y="6377943"/>
            <a:ext cx="280343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5955" y="6377943"/>
            <a:ext cx="280343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136">
        <a:defRPr>
          <a:latin typeface="+mn-lt"/>
          <a:ea typeface="+mn-ea"/>
          <a:cs typeface="+mn-cs"/>
        </a:defRPr>
      </a:lvl2pPr>
      <a:lvl3pPr marL="554272">
        <a:defRPr>
          <a:latin typeface="+mn-lt"/>
          <a:ea typeface="+mn-ea"/>
          <a:cs typeface="+mn-cs"/>
        </a:defRPr>
      </a:lvl3pPr>
      <a:lvl4pPr marL="831407">
        <a:defRPr>
          <a:latin typeface="+mn-lt"/>
          <a:ea typeface="+mn-ea"/>
          <a:cs typeface="+mn-cs"/>
        </a:defRPr>
      </a:lvl4pPr>
      <a:lvl5pPr marL="1108543">
        <a:defRPr>
          <a:latin typeface="+mn-lt"/>
          <a:ea typeface="+mn-ea"/>
          <a:cs typeface="+mn-cs"/>
        </a:defRPr>
      </a:lvl5pPr>
      <a:lvl6pPr marL="1385679">
        <a:defRPr>
          <a:latin typeface="+mn-lt"/>
          <a:ea typeface="+mn-ea"/>
          <a:cs typeface="+mn-cs"/>
        </a:defRPr>
      </a:lvl6pPr>
      <a:lvl7pPr marL="1662815">
        <a:defRPr>
          <a:latin typeface="+mn-lt"/>
          <a:ea typeface="+mn-ea"/>
          <a:cs typeface="+mn-cs"/>
        </a:defRPr>
      </a:lvl7pPr>
      <a:lvl8pPr marL="1939950">
        <a:defRPr>
          <a:latin typeface="+mn-lt"/>
          <a:ea typeface="+mn-ea"/>
          <a:cs typeface="+mn-cs"/>
        </a:defRPr>
      </a:lvl8pPr>
      <a:lvl9pPr marL="221708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136">
        <a:defRPr>
          <a:latin typeface="+mn-lt"/>
          <a:ea typeface="+mn-ea"/>
          <a:cs typeface="+mn-cs"/>
        </a:defRPr>
      </a:lvl2pPr>
      <a:lvl3pPr marL="554272">
        <a:defRPr>
          <a:latin typeface="+mn-lt"/>
          <a:ea typeface="+mn-ea"/>
          <a:cs typeface="+mn-cs"/>
        </a:defRPr>
      </a:lvl3pPr>
      <a:lvl4pPr marL="831407">
        <a:defRPr>
          <a:latin typeface="+mn-lt"/>
          <a:ea typeface="+mn-ea"/>
          <a:cs typeface="+mn-cs"/>
        </a:defRPr>
      </a:lvl4pPr>
      <a:lvl5pPr marL="1108543">
        <a:defRPr>
          <a:latin typeface="+mn-lt"/>
          <a:ea typeface="+mn-ea"/>
          <a:cs typeface="+mn-cs"/>
        </a:defRPr>
      </a:lvl5pPr>
      <a:lvl6pPr marL="1385679">
        <a:defRPr>
          <a:latin typeface="+mn-lt"/>
          <a:ea typeface="+mn-ea"/>
          <a:cs typeface="+mn-cs"/>
        </a:defRPr>
      </a:lvl6pPr>
      <a:lvl7pPr marL="1662815">
        <a:defRPr>
          <a:latin typeface="+mn-lt"/>
          <a:ea typeface="+mn-ea"/>
          <a:cs typeface="+mn-cs"/>
        </a:defRPr>
      </a:lvl7pPr>
      <a:lvl8pPr marL="1939950">
        <a:defRPr>
          <a:latin typeface="+mn-lt"/>
          <a:ea typeface="+mn-ea"/>
          <a:cs typeface="+mn-cs"/>
        </a:defRPr>
      </a:lvl8pPr>
      <a:lvl9pPr marL="221708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sv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svg"/><Relationship Id="rId9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14">
            <a:extLst>
              <a:ext uri="{FF2B5EF4-FFF2-40B4-BE49-F238E27FC236}">
                <a16:creationId xmlns:a16="http://schemas.microsoft.com/office/drawing/2014/main" id="{3BD80576-8422-B8E9-5446-4AF4D3431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96144" y="2620206"/>
            <a:ext cx="10196535" cy="1118489"/>
          </a:xfrm>
          <a:prstGeom prst="rect">
            <a:avLst/>
          </a:prstGeom>
        </p:spPr>
        <p:txBody>
          <a:bodyPr vert="horz" wrap="square" lIns="0" tIns="10392" rIns="0" bIns="0" rtlCol="0">
            <a:spAutoFit/>
          </a:bodyPr>
          <a:lstStyle/>
          <a:p>
            <a:pPr marL="7698" algn="ctr">
              <a:spcBef>
                <a:spcPts val="83"/>
              </a:spcBef>
            </a:pPr>
            <a:r>
              <a:rPr lang="en-US" altLang="zh-CN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Collaborative</a:t>
            </a:r>
            <a:r>
              <a:rPr lang="zh-CN" altLang="en-U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Large</a:t>
            </a:r>
            <a:r>
              <a:rPr lang="zh-CN" altLang="en-U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Language</a:t>
            </a:r>
            <a:r>
              <a:rPr lang="zh-CN" altLang="en-U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Model</a:t>
            </a:r>
            <a:r>
              <a:rPr lang="zh-CN" altLang="en-U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(LLM)</a:t>
            </a:r>
            <a:r>
              <a:rPr lang="zh-CN" altLang="en-U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for</a:t>
            </a:r>
            <a:r>
              <a:rPr lang="zh-CN" altLang="en-U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Recommender</a:t>
            </a:r>
            <a:r>
              <a:rPr lang="zh-CN" altLang="en-U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Systems</a:t>
            </a:r>
            <a:r>
              <a:rPr lang="zh-CN" altLang="en-U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endParaRPr sz="3600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26" name="图片 13">
            <a:extLst>
              <a:ext uri="{FF2B5EF4-FFF2-40B4-BE49-F238E27FC236}">
                <a16:creationId xmlns:a16="http://schemas.microsoft.com/office/drawing/2014/main" id="{E2A27C4F-ECE8-6350-0320-151D7D45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1014973"/>
            <a:ext cx="12185651" cy="97065"/>
          </a:xfrm>
          <a:prstGeom prst="rect">
            <a:avLst/>
          </a:prstGeom>
        </p:spPr>
      </p:pic>
      <p:pic>
        <p:nvPicPr>
          <p:cNvPr id="28" name="图片 9" descr="图片包含 游戏机, 建筑, 围栏&#10;&#10;描述已自动生成">
            <a:extLst>
              <a:ext uri="{FF2B5EF4-FFF2-40B4-BE49-F238E27FC236}">
                <a16:creationId xmlns:a16="http://schemas.microsoft.com/office/drawing/2014/main" id="{E9B507C1-AFA4-8EFE-1D48-A5F3E692B6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7861381" y="1642530"/>
            <a:ext cx="4327116" cy="4413313"/>
          </a:xfrm>
          <a:prstGeom prst="rect">
            <a:avLst/>
          </a:prstGeom>
        </p:spPr>
      </p:pic>
      <p:pic>
        <p:nvPicPr>
          <p:cNvPr id="29" name="图片 8">
            <a:extLst>
              <a:ext uri="{FF2B5EF4-FFF2-40B4-BE49-F238E27FC236}">
                <a16:creationId xmlns:a16="http://schemas.microsoft.com/office/drawing/2014/main" id="{AEE834C7-FFD4-8F25-2A93-28F8A4B1F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1" y="103541"/>
            <a:ext cx="2160928" cy="7706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A2DC2A-35B0-BE51-6825-54EF4ACDA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803" y="32187"/>
            <a:ext cx="1578052" cy="949069"/>
          </a:xfrm>
          <a:prstGeom prst="rect">
            <a:avLst/>
          </a:prstGeom>
        </p:spPr>
      </p:pic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572809CF-4EA2-1290-CEC2-A08DB7340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3274" y="149731"/>
            <a:ext cx="738990" cy="7389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64F8028-2030-4E30-78B4-35192DE11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70" y="122249"/>
            <a:ext cx="3198196" cy="78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63AD9-A1C0-93DB-1B84-9D32BABC24A4}"/>
              </a:ext>
            </a:extLst>
          </p:cNvPr>
          <p:cNvSpPr txBox="1"/>
          <p:nvPr/>
        </p:nvSpPr>
        <p:spPr>
          <a:xfrm>
            <a:off x="2142645" y="4139162"/>
            <a:ext cx="8676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Yaochen Zhu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Liang Wu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Qi Guo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Liangjie Hong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Jundong Li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133A4-FAFD-FEA0-B79F-53729F2D7B12}"/>
              </a:ext>
            </a:extLst>
          </p:cNvPr>
          <p:cNvSpPr txBox="1"/>
          <p:nvPr/>
        </p:nvSpPr>
        <p:spPr>
          <a:xfrm>
            <a:off x="4273568" y="456318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University of Virginia, 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LinkedIn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2EBE4-9FBA-F604-8379-F8B84F10CD13}"/>
              </a:ext>
            </a:extLst>
          </p:cNvPr>
          <p:cNvSpPr txBox="1"/>
          <p:nvPr/>
        </p:nvSpPr>
        <p:spPr>
          <a:xfrm>
            <a:off x="29164" y="6562795"/>
            <a:ext cx="6454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Yaochen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CC3A0-49AC-D4E1-E082-4057769EABC6}"/>
              </a:ext>
            </a:extLst>
          </p:cNvPr>
          <p:cNvSpPr txBox="1"/>
          <p:nvPr/>
        </p:nvSpPr>
        <p:spPr>
          <a:xfrm>
            <a:off x="3427412" y="528761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Accepted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conference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WWW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Motivation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F128AE-10C3-505F-D310-C95E81EE5ED1}"/>
              </a:ext>
            </a:extLst>
          </p:cNvPr>
          <p:cNvSpPr txBox="1"/>
          <p:nvPr/>
        </p:nvSpPr>
        <p:spPr>
          <a:xfrm>
            <a:off x="123623" y="1027282"/>
            <a:ext cx="736131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Advent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(LLM)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F5BE6A-263F-6C70-1B52-899C5EED722F}"/>
              </a:ext>
            </a:extLst>
          </p:cNvPr>
          <p:cNvSpPr txBox="1"/>
          <p:nvPr/>
        </p:nvSpPr>
        <p:spPr>
          <a:xfrm>
            <a:off x="124980" y="1521950"/>
            <a:ext cx="4526239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revolutionizes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can…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7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Motivation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pic>
        <p:nvPicPr>
          <p:cNvPr id="9" name="Picture 8" descr="A screenshot of a message&#10;&#10;Description automatically generated">
            <a:extLst>
              <a:ext uri="{FF2B5EF4-FFF2-40B4-BE49-F238E27FC236}">
                <a16:creationId xmlns:a16="http://schemas.microsoft.com/office/drawing/2014/main" id="{1583365C-27CF-29C2-37DE-F37147865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0" y="2420791"/>
            <a:ext cx="4621607" cy="1856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1B2A96-5631-1B22-E99A-2816A479593A}"/>
              </a:ext>
            </a:extLst>
          </p:cNvPr>
          <p:cNvSpPr txBox="1"/>
          <p:nvPr/>
        </p:nvSpPr>
        <p:spPr>
          <a:xfrm>
            <a:off x="116701" y="2014291"/>
            <a:ext cx="534762" cy="465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endParaRPr lang="en-US" sz="24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150CC0-8D7E-639E-380C-752CE5AA2E66}"/>
              </a:ext>
            </a:extLst>
          </p:cNvPr>
          <p:cNvCxnSpPr/>
          <p:nvPr/>
        </p:nvCxnSpPr>
        <p:spPr>
          <a:xfrm>
            <a:off x="798414" y="2736196"/>
            <a:ext cx="87755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4247EF-7CEE-C9B8-9593-6A2D97FAD7F8}"/>
              </a:ext>
            </a:extLst>
          </p:cNvPr>
          <p:cNvCxnSpPr/>
          <p:nvPr/>
        </p:nvCxnSpPr>
        <p:spPr>
          <a:xfrm>
            <a:off x="798414" y="2690010"/>
            <a:ext cx="87755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96D0CC-0149-C46E-12F9-2233CE76C139}"/>
              </a:ext>
            </a:extLst>
          </p:cNvPr>
          <p:cNvCxnSpPr>
            <a:cxnSpLocks/>
          </p:cNvCxnSpPr>
          <p:nvPr/>
        </p:nvCxnSpPr>
        <p:spPr>
          <a:xfrm>
            <a:off x="3459927" y="2690010"/>
            <a:ext cx="1339422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140D14-A27B-760A-9501-6F8DE6A5C1BD}"/>
              </a:ext>
            </a:extLst>
          </p:cNvPr>
          <p:cNvSpPr txBox="1"/>
          <p:nvPr/>
        </p:nvSpPr>
        <p:spPr>
          <a:xfrm>
            <a:off x="690543" y="4297674"/>
            <a:ext cx="2848857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proficiently</a:t>
            </a:r>
            <a:endParaRPr lang="en-US" sz="194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EA110-2C85-0F3E-8445-7EBC69331BD9}"/>
              </a:ext>
            </a:extLst>
          </p:cNvPr>
          <p:cNvSpPr txBox="1"/>
          <p:nvPr/>
        </p:nvSpPr>
        <p:spPr>
          <a:xfrm>
            <a:off x="123623" y="1027282"/>
            <a:ext cx="736131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Advent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(LLM)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D4B48-F103-7CCA-D93F-50B932DF5650}"/>
              </a:ext>
            </a:extLst>
          </p:cNvPr>
          <p:cNvSpPr txBox="1"/>
          <p:nvPr/>
        </p:nvSpPr>
        <p:spPr>
          <a:xfrm>
            <a:off x="124980" y="1521950"/>
            <a:ext cx="4526239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revolutionizes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can…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8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Motivation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pic>
        <p:nvPicPr>
          <p:cNvPr id="9" name="Picture 8" descr="A screenshot of a message&#10;&#10;Description automatically generated">
            <a:extLst>
              <a:ext uri="{FF2B5EF4-FFF2-40B4-BE49-F238E27FC236}">
                <a16:creationId xmlns:a16="http://schemas.microsoft.com/office/drawing/2014/main" id="{1583365C-27CF-29C2-37DE-F37147865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0" y="2420791"/>
            <a:ext cx="4621607" cy="1856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1B2A96-5631-1B22-E99A-2816A479593A}"/>
              </a:ext>
            </a:extLst>
          </p:cNvPr>
          <p:cNvSpPr txBox="1"/>
          <p:nvPr/>
        </p:nvSpPr>
        <p:spPr>
          <a:xfrm>
            <a:off x="116701" y="2014291"/>
            <a:ext cx="534762" cy="465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endParaRPr lang="en-US" sz="24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150CC0-8D7E-639E-380C-752CE5AA2E66}"/>
              </a:ext>
            </a:extLst>
          </p:cNvPr>
          <p:cNvCxnSpPr/>
          <p:nvPr/>
        </p:nvCxnSpPr>
        <p:spPr>
          <a:xfrm>
            <a:off x="798414" y="2736196"/>
            <a:ext cx="87755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4247EF-7CEE-C9B8-9593-6A2D97FAD7F8}"/>
              </a:ext>
            </a:extLst>
          </p:cNvPr>
          <p:cNvCxnSpPr/>
          <p:nvPr/>
        </p:nvCxnSpPr>
        <p:spPr>
          <a:xfrm>
            <a:off x="798414" y="2690010"/>
            <a:ext cx="87755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96D0CC-0149-C46E-12F9-2233CE76C139}"/>
              </a:ext>
            </a:extLst>
          </p:cNvPr>
          <p:cNvCxnSpPr>
            <a:cxnSpLocks/>
          </p:cNvCxnSpPr>
          <p:nvPr/>
        </p:nvCxnSpPr>
        <p:spPr>
          <a:xfrm>
            <a:off x="3459927" y="2690010"/>
            <a:ext cx="1339422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140D14-A27B-760A-9501-6F8DE6A5C1BD}"/>
              </a:ext>
            </a:extLst>
          </p:cNvPr>
          <p:cNvSpPr txBox="1"/>
          <p:nvPr/>
        </p:nvSpPr>
        <p:spPr>
          <a:xfrm>
            <a:off x="690543" y="4297674"/>
            <a:ext cx="2848857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proficiently</a:t>
            </a:r>
            <a:endParaRPr lang="en-US" sz="194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cartoon of a person working on a computer&#10;&#10;Description automatically generated">
            <a:extLst>
              <a:ext uri="{FF2B5EF4-FFF2-40B4-BE49-F238E27FC236}">
                <a16:creationId xmlns:a16="http://schemas.microsoft.com/office/drawing/2014/main" id="{6865DFEC-963C-8496-A49A-5BBB380E7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78" y="2187687"/>
            <a:ext cx="4355571" cy="31335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DDA767-3BD0-8CEA-80E0-5CAA67D6DF67}"/>
              </a:ext>
            </a:extLst>
          </p:cNvPr>
          <p:cNvSpPr txBox="1"/>
          <p:nvPr/>
        </p:nvSpPr>
        <p:spPr>
          <a:xfrm>
            <a:off x="5173229" y="5379011"/>
            <a:ext cx="2670924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codes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efficiently</a:t>
            </a:r>
            <a:endParaRPr lang="en-US" sz="194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6AE6EA-391F-4A50-D2C6-433C107F2FC1}"/>
              </a:ext>
            </a:extLst>
          </p:cNvPr>
          <p:cNvCxnSpPr>
            <a:cxnSpLocks/>
          </p:cNvCxnSpPr>
          <p:nvPr/>
        </p:nvCxnSpPr>
        <p:spPr>
          <a:xfrm>
            <a:off x="6787217" y="4272178"/>
            <a:ext cx="1477982" cy="556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CEA110-2C85-0F3E-8445-7EBC69331BD9}"/>
              </a:ext>
            </a:extLst>
          </p:cNvPr>
          <p:cNvSpPr txBox="1"/>
          <p:nvPr/>
        </p:nvSpPr>
        <p:spPr>
          <a:xfrm>
            <a:off x="123623" y="1027282"/>
            <a:ext cx="736131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Advent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(LLM)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D4B48-F103-7CCA-D93F-50B932DF5650}"/>
              </a:ext>
            </a:extLst>
          </p:cNvPr>
          <p:cNvSpPr txBox="1"/>
          <p:nvPr/>
        </p:nvSpPr>
        <p:spPr>
          <a:xfrm>
            <a:off x="124980" y="1521950"/>
            <a:ext cx="4526239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revolutionizes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can…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387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Motivation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pic>
        <p:nvPicPr>
          <p:cNvPr id="9" name="Picture 8" descr="A screenshot of a message&#10;&#10;Description automatically generated">
            <a:extLst>
              <a:ext uri="{FF2B5EF4-FFF2-40B4-BE49-F238E27FC236}">
                <a16:creationId xmlns:a16="http://schemas.microsoft.com/office/drawing/2014/main" id="{1583365C-27CF-29C2-37DE-F37147865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0" y="2420791"/>
            <a:ext cx="4621607" cy="1856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1B2A96-5631-1B22-E99A-2816A479593A}"/>
              </a:ext>
            </a:extLst>
          </p:cNvPr>
          <p:cNvSpPr txBox="1"/>
          <p:nvPr/>
        </p:nvSpPr>
        <p:spPr>
          <a:xfrm>
            <a:off x="116701" y="2014291"/>
            <a:ext cx="534762" cy="465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endParaRPr lang="en-US" sz="24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150CC0-8D7E-639E-380C-752CE5AA2E66}"/>
              </a:ext>
            </a:extLst>
          </p:cNvPr>
          <p:cNvCxnSpPr/>
          <p:nvPr/>
        </p:nvCxnSpPr>
        <p:spPr>
          <a:xfrm>
            <a:off x="798414" y="2736196"/>
            <a:ext cx="87755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4247EF-7CEE-C9B8-9593-6A2D97FAD7F8}"/>
              </a:ext>
            </a:extLst>
          </p:cNvPr>
          <p:cNvCxnSpPr/>
          <p:nvPr/>
        </p:nvCxnSpPr>
        <p:spPr>
          <a:xfrm>
            <a:off x="798414" y="2690010"/>
            <a:ext cx="87755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96D0CC-0149-C46E-12F9-2233CE76C139}"/>
              </a:ext>
            </a:extLst>
          </p:cNvPr>
          <p:cNvCxnSpPr>
            <a:cxnSpLocks/>
          </p:cNvCxnSpPr>
          <p:nvPr/>
        </p:nvCxnSpPr>
        <p:spPr>
          <a:xfrm>
            <a:off x="3459927" y="2690010"/>
            <a:ext cx="1339422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140D14-A27B-760A-9501-6F8DE6A5C1BD}"/>
              </a:ext>
            </a:extLst>
          </p:cNvPr>
          <p:cNvSpPr txBox="1"/>
          <p:nvPr/>
        </p:nvSpPr>
        <p:spPr>
          <a:xfrm>
            <a:off x="690543" y="4297674"/>
            <a:ext cx="2848857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proficiently</a:t>
            </a:r>
            <a:endParaRPr lang="en-US" sz="194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cartoon of a person working on a computer&#10;&#10;Description automatically generated">
            <a:extLst>
              <a:ext uri="{FF2B5EF4-FFF2-40B4-BE49-F238E27FC236}">
                <a16:creationId xmlns:a16="http://schemas.microsoft.com/office/drawing/2014/main" id="{6865DFEC-963C-8496-A49A-5BBB380E7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78" y="2187687"/>
            <a:ext cx="4355571" cy="31335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DDA767-3BD0-8CEA-80E0-5CAA67D6DF67}"/>
              </a:ext>
            </a:extLst>
          </p:cNvPr>
          <p:cNvSpPr txBox="1"/>
          <p:nvPr/>
        </p:nvSpPr>
        <p:spPr>
          <a:xfrm>
            <a:off x="5173229" y="5379011"/>
            <a:ext cx="2670924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codes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efficiently</a:t>
            </a:r>
            <a:endParaRPr lang="en-US" sz="194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6AE6EA-391F-4A50-D2C6-433C107F2FC1}"/>
              </a:ext>
            </a:extLst>
          </p:cNvPr>
          <p:cNvCxnSpPr>
            <a:cxnSpLocks/>
          </p:cNvCxnSpPr>
          <p:nvPr/>
        </p:nvCxnSpPr>
        <p:spPr>
          <a:xfrm>
            <a:off x="6787217" y="4272178"/>
            <a:ext cx="1477982" cy="556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erson sitting in a chair with a sign on her back&#10;&#10;Description automatically generated">
            <a:extLst>
              <a:ext uri="{FF2B5EF4-FFF2-40B4-BE49-F238E27FC236}">
                <a16:creationId xmlns:a16="http://schemas.microsoft.com/office/drawing/2014/main" id="{E698078C-80EF-6833-9AF1-36D61DDA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23" y="1881559"/>
            <a:ext cx="3750686" cy="328637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9FE7DED-D86C-1376-6C49-7AB7AF680FB4}"/>
              </a:ext>
            </a:extLst>
          </p:cNvPr>
          <p:cNvSpPr txBox="1"/>
          <p:nvPr/>
        </p:nvSpPr>
        <p:spPr>
          <a:xfrm>
            <a:off x="8486345" y="5192523"/>
            <a:ext cx="2957861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promptly</a:t>
            </a:r>
            <a:endParaRPr lang="en-US" sz="194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EA110-2C85-0F3E-8445-7EBC69331BD9}"/>
              </a:ext>
            </a:extLst>
          </p:cNvPr>
          <p:cNvSpPr txBox="1"/>
          <p:nvPr/>
        </p:nvSpPr>
        <p:spPr>
          <a:xfrm>
            <a:off x="123623" y="1027282"/>
            <a:ext cx="736131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Advent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(LLM)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D4B48-F103-7CCA-D93F-50B932DF5650}"/>
              </a:ext>
            </a:extLst>
          </p:cNvPr>
          <p:cNvSpPr txBox="1"/>
          <p:nvPr/>
        </p:nvSpPr>
        <p:spPr>
          <a:xfrm>
            <a:off x="124980" y="1521950"/>
            <a:ext cx="4526239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revolutionizes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can…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06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Motivation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pic>
        <p:nvPicPr>
          <p:cNvPr id="9" name="Picture 8" descr="A screenshot of a message&#10;&#10;Description automatically generated">
            <a:extLst>
              <a:ext uri="{FF2B5EF4-FFF2-40B4-BE49-F238E27FC236}">
                <a16:creationId xmlns:a16="http://schemas.microsoft.com/office/drawing/2014/main" id="{1583365C-27CF-29C2-37DE-F37147865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0" y="2420791"/>
            <a:ext cx="4621607" cy="1856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1B2A96-5631-1B22-E99A-2816A479593A}"/>
              </a:ext>
            </a:extLst>
          </p:cNvPr>
          <p:cNvSpPr txBox="1"/>
          <p:nvPr/>
        </p:nvSpPr>
        <p:spPr>
          <a:xfrm>
            <a:off x="116701" y="2014291"/>
            <a:ext cx="534762" cy="465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endParaRPr lang="en-US" sz="24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150CC0-8D7E-639E-380C-752CE5AA2E66}"/>
              </a:ext>
            </a:extLst>
          </p:cNvPr>
          <p:cNvCxnSpPr/>
          <p:nvPr/>
        </p:nvCxnSpPr>
        <p:spPr>
          <a:xfrm>
            <a:off x="798414" y="2736196"/>
            <a:ext cx="87755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4247EF-7CEE-C9B8-9593-6A2D97FAD7F8}"/>
              </a:ext>
            </a:extLst>
          </p:cNvPr>
          <p:cNvCxnSpPr/>
          <p:nvPr/>
        </p:nvCxnSpPr>
        <p:spPr>
          <a:xfrm>
            <a:off x="798414" y="2690010"/>
            <a:ext cx="87755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96D0CC-0149-C46E-12F9-2233CE76C139}"/>
              </a:ext>
            </a:extLst>
          </p:cNvPr>
          <p:cNvCxnSpPr>
            <a:cxnSpLocks/>
          </p:cNvCxnSpPr>
          <p:nvPr/>
        </p:nvCxnSpPr>
        <p:spPr>
          <a:xfrm>
            <a:off x="3459927" y="2690010"/>
            <a:ext cx="1339422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140D14-A27B-760A-9501-6F8DE6A5C1BD}"/>
              </a:ext>
            </a:extLst>
          </p:cNvPr>
          <p:cNvSpPr txBox="1"/>
          <p:nvPr/>
        </p:nvSpPr>
        <p:spPr>
          <a:xfrm>
            <a:off x="690543" y="4297674"/>
            <a:ext cx="2848857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proficiently</a:t>
            </a:r>
            <a:endParaRPr lang="en-US" sz="194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cartoon of a person working on a computer&#10;&#10;Description automatically generated">
            <a:extLst>
              <a:ext uri="{FF2B5EF4-FFF2-40B4-BE49-F238E27FC236}">
                <a16:creationId xmlns:a16="http://schemas.microsoft.com/office/drawing/2014/main" id="{6865DFEC-963C-8496-A49A-5BBB380E7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78" y="2187687"/>
            <a:ext cx="4355571" cy="31335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DDA767-3BD0-8CEA-80E0-5CAA67D6DF67}"/>
              </a:ext>
            </a:extLst>
          </p:cNvPr>
          <p:cNvSpPr txBox="1"/>
          <p:nvPr/>
        </p:nvSpPr>
        <p:spPr>
          <a:xfrm>
            <a:off x="5173229" y="5379011"/>
            <a:ext cx="2670924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codes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efficiently</a:t>
            </a:r>
            <a:endParaRPr lang="en-US" sz="194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2477EB-8B2E-4DB4-16F4-8A462371E5BA}"/>
              </a:ext>
            </a:extLst>
          </p:cNvPr>
          <p:cNvSpPr txBox="1"/>
          <p:nvPr/>
        </p:nvSpPr>
        <p:spPr>
          <a:xfrm>
            <a:off x="185393" y="5969284"/>
            <a:ext cx="10283584" cy="428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82" b="1" dirty="0"/>
              <a:t>Therefore,</a:t>
            </a:r>
            <a:r>
              <a:rPr lang="zh-CN" altLang="en-US" sz="2182" b="1" dirty="0"/>
              <a:t> </a:t>
            </a:r>
            <a:r>
              <a:rPr lang="en-US" altLang="zh-CN" sz="2182" dirty="0"/>
              <a:t>it</a:t>
            </a:r>
            <a:r>
              <a:rPr lang="zh-CN" altLang="en-US" sz="2182" dirty="0"/>
              <a:t> </a:t>
            </a:r>
            <a:r>
              <a:rPr lang="en-US" altLang="zh-CN" sz="2182" dirty="0"/>
              <a:t>is</a:t>
            </a:r>
            <a:r>
              <a:rPr lang="zh-CN" altLang="en-US" sz="2182" dirty="0"/>
              <a:t> </a:t>
            </a:r>
            <a:r>
              <a:rPr lang="en-US" altLang="zh-CN" sz="2182" b="1" dirty="0">
                <a:solidFill>
                  <a:srgbClr val="C00000"/>
                </a:solidFill>
              </a:rPr>
              <a:t>natural</a:t>
            </a:r>
            <a:r>
              <a:rPr lang="zh-CN" altLang="en-US" sz="2182" dirty="0"/>
              <a:t> </a:t>
            </a:r>
            <a:r>
              <a:rPr lang="en-US" altLang="zh-CN" sz="2182" dirty="0"/>
              <a:t>to</a:t>
            </a:r>
            <a:r>
              <a:rPr lang="zh-CN" altLang="en-US" sz="2182" dirty="0"/>
              <a:t> </a:t>
            </a:r>
            <a:r>
              <a:rPr lang="en-US" altLang="zh-CN" sz="2182" dirty="0"/>
              <a:t>think</a:t>
            </a:r>
            <a:r>
              <a:rPr lang="zh-CN" altLang="en-US" sz="2182" dirty="0"/>
              <a:t> </a:t>
            </a:r>
            <a:r>
              <a:rPr lang="en-US" altLang="zh-CN" sz="2182" dirty="0"/>
              <a:t>how</a:t>
            </a:r>
            <a:r>
              <a:rPr lang="zh-CN" altLang="en-US" sz="2182" dirty="0"/>
              <a:t> </a:t>
            </a:r>
            <a:r>
              <a:rPr lang="en-US" altLang="zh-CN" sz="2182" dirty="0"/>
              <a:t>recommender</a:t>
            </a:r>
            <a:r>
              <a:rPr lang="zh-CN" altLang="en-US" sz="2182" dirty="0"/>
              <a:t> </a:t>
            </a:r>
            <a:r>
              <a:rPr lang="en-US" altLang="zh-CN" sz="2182" dirty="0"/>
              <a:t>systems</a:t>
            </a:r>
            <a:r>
              <a:rPr lang="zh-CN" altLang="en-US" sz="2182" dirty="0"/>
              <a:t> </a:t>
            </a:r>
            <a:r>
              <a:rPr lang="en-US" altLang="zh-CN" sz="2182" dirty="0"/>
              <a:t>can benefit</a:t>
            </a:r>
            <a:r>
              <a:rPr lang="zh-CN" altLang="en-US" sz="2182" dirty="0"/>
              <a:t> </a:t>
            </a:r>
            <a:r>
              <a:rPr lang="en-US" altLang="zh-CN" sz="2182" dirty="0"/>
              <a:t>from</a:t>
            </a:r>
            <a:r>
              <a:rPr lang="zh-CN" altLang="en-US" sz="2182" dirty="0"/>
              <a:t> </a:t>
            </a:r>
            <a:r>
              <a:rPr lang="en-US" altLang="zh-CN" sz="2182" dirty="0"/>
              <a:t>LLMs</a:t>
            </a:r>
            <a:endParaRPr lang="en-US" sz="2182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6AE6EA-391F-4A50-D2C6-433C107F2FC1}"/>
              </a:ext>
            </a:extLst>
          </p:cNvPr>
          <p:cNvCxnSpPr>
            <a:cxnSpLocks/>
          </p:cNvCxnSpPr>
          <p:nvPr/>
        </p:nvCxnSpPr>
        <p:spPr>
          <a:xfrm>
            <a:off x="6787217" y="4272178"/>
            <a:ext cx="1477982" cy="556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erson sitting in a chair with a sign on her back&#10;&#10;Description automatically generated">
            <a:extLst>
              <a:ext uri="{FF2B5EF4-FFF2-40B4-BE49-F238E27FC236}">
                <a16:creationId xmlns:a16="http://schemas.microsoft.com/office/drawing/2014/main" id="{E698078C-80EF-6833-9AF1-36D61DDA7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23" y="1881559"/>
            <a:ext cx="3750686" cy="328637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9FE7DED-D86C-1376-6C49-7AB7AF680FB4}"/>
              </a:ext>
            </a:extLst>
          </p:cNvPr>
          <p:cNvSpPr txBox="1"/>
          <p:nvPr/>
        </p:nvSpPr>
        <p:spPr>
          <a:xfrm>
            <a:off x="8486345" y="5192523"/>
            <a:ext cx="2957861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zh-CN" altLang="en-US" sz="19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4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promptly</a:t>
            </a:r>
            <a:endParaRPr lang="en-US" sz="194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EA110-2C85-0F3E-8445-7EBC69331BD9}"/>
              </a:ext>
            </a:extLst>
          </p:cNvPr>
          <p:cNvSpPr txBox="1"/>
          <p:nvPr/>
        </p:nvSpPr>
        <p:spPr>
          <a:xfrm>
            <a:off x="123623" y="1027282"/>
            <a:ext cx="736131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Advent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(LLM)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D4B48-F103-7CCA-D93F-50B932DF5650}"/>
              </a:ext>
            </a:extLst>
          </p:cNvPr>
          <p:cNvSpPr txBox="1"/>
          <p:nvPr/>
        </p:nvSpPr>
        <p:spPr>
          <a:xfrm>
            <a:off x="124980" y="1521950"/>
            <a:ext cx="4526239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revolutionizes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can…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EF20C1D0-308F-CDCA-A4A3-ED4159783A7B}"/>
              </a:ext>
            </a:extLst>
          </p:cNvPr>
          <p:cNvSpPr txBox="1">
            <a:spLocks/>
          </p:cNvSpPr>
          <p:nvPr/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>
            <a:lvl1pPr>
              <a:defRPr sz="3334" b="0" i="0">
                <a:solidFill>
                  <a:srgbClr val="915906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Main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Challenges</a:t>
            </a:r>
            <a:endParaRPr lang="en-US"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E91571-CA6D-758F-0FC3-779DCDA0135C}"/>
              </a:ext>
            </a:extLst>
          </p:cNvPr>
          <p:cNvSpPr txBox="1"/>
          <p:nvPr/>
        </p:nvSpPr>
        <p:spPr>
          <a:xfrm>
            <a:off x="123623" y="1027282"/>
            <a:ext cx="1103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Inherent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Gap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Between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Language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and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Recommendations</a:t>
            </a:r>
            <a:r>
              <a:rPr lang="zh-CN" altLang="en-US" sz="2800" b="1" dirty="0">
                <a:latin typeface="Georgia" panose="02040502050405020303" pitchFamily="18" charset="0"/>
              </a:rPr>
              <a:t>  </a:t>
            </a:r>
            <a:endParaRPr lang="en-US" sz="2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EF20C1D0-308F-CDCA-A4A3-ED4159783A7B}"/>
              </a:ext>
            </a:extLst>
          </p:cNvPr>
          <p:cNvSpPr txBox="1">
            <a:spLocks/>
          </p:cNvSpPr>
          <p:nvPr/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>
            <a:lvl1pPr>
              <a:defRPr sz="3334" b="0" i="0">
                <a:solidFill>
                  <a:srgbClr val="915906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Main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Challenges</a:t>
            </a:r>
            <a:endParaRPr lang="en-US"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E11F2-AE82-E48D-903A-9729D247F908}"/>
              </a:ext>
            </a:extLst>
          </p:cNvPr>
          <p:cNvSpPr txBox="1"/>
          <p:nvPr/>
        </p:nvSpPr>
        <p:spPr>
          <a:xfrm>
            <a:off x="123623" y="1608883"/>
            <a:ext cx="40895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300" dirty="0">
                <a:latin typeface="Georgia" panose="02040502050405020303" pitchFamily="18" charset="0"/>
              </a:rPr>
              <a:t>User/Item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Representation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CAE4B-E933-DC56-15FC-BB2DC2A337AB}"/>
              </a:ext>
            </a:extLst>
          </p:cNvPr>
          <p:cNvSpPr txBox="1"/>
          <p:nvPr/>
        </p:nvSpPr>
        <p:spPr>
          <a:xfrm>
            <a:off x="98844" y="3881936"/>
            <a:ext cx="184056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“item_9527”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BA11A6F-59B8-10F0-E492-5063512BC078}"/>
              </a:ext>
            </a:extLst>
          </p:cNvPr>
          <p:cNvSpPr/>
          <p:nvPr/>
        </p:nvSpPr>
        <p:spPr>
          <a:xfrm>
            <a:off x="3589049" y="2493402"/>
            <a:ext cx="420284" cy="2233907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D8DF7C-D545-F7F8-FFE3-DAFF50349ED6}"/>
              </a:ext>
            </a:extLst>
          </p:cNvPr>
          <p:cNvSpPr txBox="1"/>
          <p:nvPr/>
        </p:nvSpPr>
        <p:spPr>
          <a:xfrm>
            <a:off x="4071166" y="2302879"/>
            <a:ext cx="10166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49E9D2-9E0D-1ACE-0F6E-826610D1DC89}"/>
              </a:ext>
            </a:extLst>
          </p:cNvPr>
          <p:cNvSpPr txBox="1"/>
          <p:nvPr/>
        </p:nvSpPr>
        <p:spPr>
          <a:xfrm>
            <a:off x="4122784" y="3630518"/>
            <a:ext cx="7473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“95”</a:t>
            </a:r>
            <a:endParaRPr lang="en-US" sz="2300" dirty="0">
              <a:solidFill>
                <a:schemeClr val="accent4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CFE3C2-0273-AF43-092E-D3B7A15B0510}"/>
              </a:ext>
            </a:extLst>
          </p:cNvPr>
          <p:cNvSpPr txBox="1"/>
          <p:nvPr/>
        </p:nvSpPr>
        <p:spPr>
          <a:xfrm>
            <a:off x="4132402" y="4320031"/>
            <a:ext cx="7377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</a:t>
            </a:r>
            <a:r>
              <a:rPr lang="en-US" altLang="zh-CN" sz="2300" dirty="0">
                <a:solidFill>
                  <a:srgbClr val="0070C0"/>
                </a:solidFill>
                <a:latin typeface="Georgia" panose="02040502050405020303" pitchFamily="18" charset="0"/>
              </a:rPr>
              <a:t>27</a:t>
            </a:r>
            <a:r>
              <a:rPr lang="en-US" altLang="zh-CN" sz="2300" dirty="0">
                <a:latin typeface="Georgia" panose="02040502050405020303" pitchFamily="18" charset="0"/>
              </a:rPr>
              <a:t>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E892AC-DEE6-D64D-73DA-37BA6FAFCEB2}"/>
              </a:ext>
            </a:extLst>
          </p:cNvPr>
          <p:cNvSpPr txBox="1"/>
          <p:nvPr/>
        </p:nvSpPr>
        <p:spPr>
          <a:xfrm>
            <a:off x="4178614" y="2944769"/>
            <a:ext cx="6142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“_”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FC96F0-B477-FF7F-F239-C16568386565}"/>
              </a:ext>
            </a:extLst>
          </p:cNvPr>
          <p:cNvCxnSpPr>
            <a:cxnSpLocks/>
          </p:cNvCxnSpPr>
          <p:nvPr/>
        </p:nvCxnSpPr>
        <p:spPr>
          <a:xfrm flipV="1">
            <a:off x="1554119" y="3580736"/>
            <a:ext cx="1786031" cy="40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F17F9F-F611-696A-D760-9AF3F3A8688F}"/>
              </a:ext>
            </a:extLst>
          </p:cNvPr>
          <p:cNvSpPr txBox="1"/>
          <p:nvPr/>
        </p:nvSpPr>
        <p:spPr>
          <a:xfrm>
            <a:off x="1856001" y="3032973"/>
            <a:ext cx="128272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tokenize</a:t>
            </a:r>
            <a:endParaRPr lang="en-US" sz="2300" dirty="0">
              <a:latin typeface="Georgia" panose="02040502050405020303" pitchFamily="18" charset="0"/>
            </a:endParaRPr>
          </a:p>
        </p:txBody>
      </p:sp>
      <p:pic>
        <p:nvPicPr>
          <p:cNvPr id="34" name="Graphic 33" descr="Internet with solid fill">
            <a:extLst>
              <a:ext uri="{FF2B5EF4-FFF2-40B4-BE49-F238E27FC236}">
                <a16:creationId xmlns:a16="http://schemas.microsoft.com/office/drawing/2014/main" id="{F203592D-728B-E783-023E-60D450CC1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626" y="2974276"/>
            <a:ext cx="1061585" cy="10615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3B089-9655-921E-F27D-4F59D5961A68}"/>
              </a:ext>
            </a:extLst>
          </p:cNvPr>
          <p:cNvSpPr txBox="1"/>
          <p:nvPr/>
        </p:nvSpPr>
        <p:spPr>
          <a:xfrm>
            <a:off x="123623" y="1027282"/>
            <a:ext cx="1103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Inherent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Gap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Between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Language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and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Recommendations</a:t>
            </a:r>
            <a:r>
              <a:rPr lang="zh-CN" altLang="en-US" sz="2800" b="1" dirty="0">
                <a:latin typeface="Georgia" panose="02040502050405020303" pitchFamily="18" charset="0"/>
              </a:rPr>
              <a:t>  </a:t>
            </a:r>
            <a:endParaRPr lang="en-US" sz="2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12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EF20C1D0-308F-CDCA-A4A3-ED4159783A7B}"/>
              </a:ext>
            </a:extLst>
          </p:cNvPr>
          <p:cNvSpPr txBox="1">
            <a:spLocks/>
          </p:cNvSpPr>
          <p:nvPr/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>
            <a:lvl1pPr>
              <a:defRPr sz="3334" b="0" i="0">
                <a:solidFill>
                  <a:srgbClr val="915906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Main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Challenges</a:t>
            </a:r>
            <a:endParaRPr lang="en-US"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E11F2-AE82-E48D-903A-9729D247F908}"/>
              </a:ext>
            </a:extLst>
          </p:cNvPr>
          <p:cNvSpPr txBox="1"/>
          <p:nvPr/>
        </p:nvSpPr>
        <p:spPr>
          <a:xfrm>
            <a:off x="123623" y="1608883"/>
            <a:ext cx="40895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300" dirty="0">
                <a:latin typeface="Georgia" panose="02040502050405020303" pitchFamily="18" charset="0"/>
              </a:rPr>
              <a:t>User/Item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Representation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CAE4B-E933-DC56-15FC-BB2DC2A337AB}"/>
              </a:ext>
            </a:extLst>
          </p:cNvPr>
          <p:cNvSpPr txBox="1"/>
          <p:nvPr/>
        </p:nvSpPr>
        <p:spPr>
          <a:xfrm>
            <a:off x="98844" y="3881936"/>
            <a:ext cx="184056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“item_9527”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BA11A6F-59B8-10F0-E492-5063512BC078}"/>
              </a:ext>
            </a:extLst>
          </p:cNvPr>
          <p:cNvSpPr/>
          <p:nvPr/>
        </p:nvSpPr>
        <p:spPr>
          <a:xfrm>
            <a:off x="3589049" y="2493402"/>
            <a:ext cx="420284" cy="2233907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D8DF7C-D545-F7F8-FFE3-DAFF50349ED6}"/>
              </a:ext>
            </a:extLst>
          </p:cNvPr>
          <p:cNvSpPr txBox="1"/>
          <p:nvPr/>
        </p:nvSpPr>
        <p:spPr>
          <a:xfrm>
            <a:off x="4071166" y="2302879"/>
            <a:ext cx="10166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49E9D2-9E0D-1ACE-0F6E-826610D1DC89}"/>
              </a:ext>
            </a:extLst>
          </p:cNvPr>
          <p:cNvSpPr txBox="1"/>
          <p:nvPr/>
        </p:nvSpPr>
        <p:spPr>
          <a:xfrm>
            <a:off x="4122784" y="3630518"/>
            <a:ext cx="7473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“95”</a:t>
            </a:r>
            <a:endParaRPr lang="en-US" sz="2300" dirty="0">
              <a:solidFill>
                <a:schemeClr val="accent4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CFE3C2-0273-AF43-092E-D3B7A15B0510}"/>
              </a:ext>
            </a:extLst>
          </p:cNvPr>
          <p:cNvSpPr txBox="1"/>
          <p:nvPr/>
        </p:nvSpPr>
        <p:spPr>
          <a:xfrm>
            <a:off x="4132402" y="4320031"/>
            <a:ext cx="7377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</a:t>
            </a:r>
            <a:r>
              <a:rPr lang="en-US" altLang="zh-CN" sz="2300" dirty="0">
                <a:solidFill>
                  <a:srgbClr val="0070C0"/>
                </a:solidFill>
                <a:latin typeface="Georgia" panose="02040502050405020303" pitchFamily="18" charset="0"/>
              </a:rPr>
              <a:t>27</a:t>
            </a:r>
            <a:r>
              <a:rPr lang="en-US" altLang="zh-CN" sz="2300" dirty="0">
                <a:latin typeface="Georgia" panose="02040502050405020303" pitchFamily="18" charset="0"/>
              </a:rPr>
              <a:t>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E892AC-DEE6-D64D-73DA-37BA6FAFCEB2}"/>
              </a:ext>
            </a:extLst>
          </p:cNvPr>
          <p:cNvSpPr txBox="1"/>
          <p:nvPr/>
        </p:nvSpPr>
        <p:spPr>
          <a:xfrm>
            <a:off x="4178614" y="2944769"/>
            <a:ext cx="6142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“_”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FC96F0-B477-FF7F-F239-C16568386565}"/>
              </a:ext>
            </a:extLst>
          </p:cNvPr>
          <p:cNvCxnSpPr>
            <a:cxnSpLocks/>
          </p:cNvCxnSpPr>
          <p:nvPr/>
        </p:nvCxnSpPr>
        <p:spPr>
          <a:xfrm flipV="1">
            <a:off x="1554119" y="3580736"/>
            <a:ext cx="1786031" cy="40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F17F9F-F611-696A-D760-9AF3F3A8688F}"/>
              </a:ext>
            </a:extLst>
          </p:cNvPr>
          <p:cNvSpPr txBox="1"/>
          <p:nvPr/>
        </p:nvSpPr>
        <p:spPr>
          <a:xfrm>
            <a:off x="1856001" y="3032973"/>
            <a:ext cx="128272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tokenize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C06BCC-DED8-7E28-3B93-2088A6F1200A}"/>
              </a:ext>
            </a:extLst>
          </p:cNvPr>
          <p:cNvSpPr txBox="1"/>
          <p:nvPr/>
        </p:nvSpPr>
        <p:spPr>
          <a:xfrm>
            <a:off x="98844" y="5442040"/>
            <a:ext cx="4586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Three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tokens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Georgia" panose="02040502050405020303" pitchFamily="18" charset="0"/>
              </a:rPr>
              <a:t>overlap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with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“item_95”</a:t>
            </a:r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34" name="Graphic 33" descr="Internet with solid fill">
            <a:extLst>
              <a:ext uri="{FF2B5EF4-FFF2-40B4-BE49-F238E27FC236}">
                <a16:creationId xmlns:a16="http://schemas.microsoft.com/office/drawing/2014/main" id="{F203592D-728B-E783-023E-60D450CC1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626" y="2974276"/>
            <a:ext cx="1061585" cy="1061585"/>
          </a:xfrm>
          <a:prstGeom prst="rect">
            <a:avLst/>
          </a:prstGeom>
        </p:spPr>
      </p:pic>
      <p:pic>
        <p:nvPicPr>
          <p:cNvPr id="35" name="Graphic 34" descr="Formal Shirt outline">
            <a:extLst>
              <a:ext uri="{FF2B5EF4-FFF2-40B4-BE49-F238E27FC236}">
                <a16:creationId xmlns:a16="http://schemas.microsoft.com/office/drawing/2014/main" id="{82B120B3-B01A-B738-97F0-251A097E63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1127" y="5381901"/>
            <a:ext cx="737699" cy="73769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21BE077-0A1C-3C59-1EBD-0DAFD21D9F13}"/>
              </a:ext>
            </a:extLst>
          </p:cNvPr>
          <p:cNvSpPr txBox="1"/>
          <p:nvPr/>
        </p:nvSpPr>
        <p:spPr>
          <a:xfrm>
            <a:off x="88741" y="5812591"/>
            <a:ext cx="4269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Unfaithful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user/item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representation</a:t>
            </a: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3B089-9655-921E-F27D-4F59D5961A68}"/>
              </a:ext>
            </a:extLst>
          </p:cNvPr>
          <p:cNvSpPr txBox="1"/>
          <p:nvPr/>
        </p:nvSpPr>
        <p:spPr>
          <a:xfrm>
            <a:off x="123623" y="1027282"/>
            <a:ext cx="1103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Inherent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Gap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Between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Language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and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Recommendations</a:t>
            </a:r>
            <a:r>
              <a:rPr lang="zh-CN" altLang="en-US" sz="2800" b="1" dirty="0">
                <a:latin typeface="Georgia" panose="02040502050405020303" pitchFamily="18" charset="0"/>
              </a:rPr>
              <a:t>  </a:t>
            </a:r>
            <a:endParaRPr lang="en-US" sz="2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1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EF20C1D0-308F-CDCA-A4A3-ED4159783A7B}"/>
              </a:ext>
            </a:extLst>
          </p:cNvPr>
          <p:cNvSpPr txBox="1">
            <a:spLocks/>
          </p:cNvSpPr>
          <p:nvPr/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>
            <a:lvl1pPr>
              <a:defRPr sz="3334" b="0" i="0">
                <a:solidFill>
                  <a:srgbClr val="915906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Main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Challenges</a:t>
            </a:r>
            <a:endParaRPr lang="en-US"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E11F2-AE82-E48D-903A-9729D247F908}"/>
              </a:ext>
            </a:extLst>
          </p:cNvPr>
          <p:cNvSpPr txBox="1"/>
          <p:nvPr/>
        </p:nvSpPr>
        <p:spPr>
          <a:xfrm>
            <a:off x="123623" y="1608883"/>
            <a:ext cx="40895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300" dirty="0">
                <a:latin typeface="Georgia" panose="02040502050405020303" pitchFamily="18" charset="0"/>
              </a:rPr>
              <a:t>User/Item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Representation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E81D4-28FE-56D0-4EC4-F2C93255A67C}"/>
              </a:ext>
            </a:extLst>
          </p:cNvPr>
          <p:cNvSpPr txBox="1"/>
          <p:nvPr/>
        </p:nvSpPr>
        <p:spPr>
          <a:xfrm>
            <a:off x="5780149" y="1624695"/>
            <a:ext cx="439094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300" dirty="0">
                <a:latin typeface="Georgia" panose="02040502050405020303" pitchFamily="18" charset="0"/>
              </a:rPr>
              <a:t>Inefficient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Recommendation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CAE4B-E933-DC56-15FC-BB2DC2A337AB}"/>
              </a:ext>
            </a:extLst>
          </p:cNvPr>
          <p:cNvSpPr txBox="1"/>
          <p:nvPr/>
        </p:nvSpPr>
        <p:spPr>
          <a:xfrm>
            <a:off x="98844" y="3881936"/>
            <a:ext cx="184056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“item_9527”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BA11A6F-59B8-10F0-E492-5063512BC078}"/>
              </a:ext>
            </a:extLst>
          </p:cNvPr>
          <p:cNvSpPr/>
          <p:nvPr/>
        </p:nvSpPr>
        <p:spPr>
          <a:xfrm>
            <a:off x="3589049" y="2493402"/>
            <a:ext cx="420284" cy="2233907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D8DF7C-D545-F7F8-FFE3-DAFF50349ED6}"/>
              </a:ext>
            </a:extLst>
          </p:cNvPr>
          <p:cNvSpPr txBox="1"/>
          <p:nvPr/>
        </p:nvSpPr>
        <p:spPr>
          <a:xfrm>
            <a:off x="4071166" y="2302879"/>
            <a:ext cx="10166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49E9D2-9E0D-1ACE-0F6E-826610D1DC89}"/>
              </a:ext>
            </a:extLst>
          </p:cNvPr>
          <p:cNvSpPr txBox="1"/>
          <p:nvPr/>
        </p:nvSpPr>
        <p:spPr>
          <a:xfrm>
            <a:off x="4122784" y="3630518"/>
            <a:ext cx="7473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“95”</a:t>
            </a:r>
            <a:endParaRPr lang="en-US" sz="2300" dirty="0">
              <a:solidFill>
                <a:schemeClr val="accent4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CFE3C2-0273-AF43-092E-D3B7A15B0510}"/>
              </a:ext>
            </a:extLst>
          </p:cNvPr>
          <p:cNvSpPr txBox="1"/>
          <p:nvPr/>
        </p:nvSpPr>
        <p:spPr>
          <a:xfrm>
            <a:off x="4132402" y="4320031"/>
            <a:ext cx="7377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</a:t>
            </a:r>
            <a:r>
              <a:rPr lang="en-US" altLang="zh-CN" sz="2300" dirty="0">
                <a:solidFill>
                  <a:srgbClr val="0070C0"/>
                </a:solidFill>
                <a:latin typeface="Georgia" panose="02040502050405020303" pitchFamily="18" charset="0"/>
              </a:rPr>
              <a:t>27</a:t>
            </a:r>
            <a:r>
              <a:rPr lang="en-US" altLang="zh-CN" sz="2300" dirty="0">
                <a:latin typeface="Georgia" panose="02040502050405020303" pitchFamily="18" charset="0"/>
              </a:rPr>
              <a:t>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E892AC-DEE6-D64D-73DA-37BA6FAFCEB2}"/>
              </a:ext>
            </a:extLst>
          </p:cNvPr>
          <p:cNvSpPr txBox="1"/>
          <p:nvPr/>
        </p:nvSpPr>
        <p:spPr>
          <a:xfrm>
            <a:off x="4178614" y="2944769"/>
            <a:ext cx="6142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“_”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FC96F0-B477-FF7F-F239-C16568386565}"/>
              </a:ext>
            </a:extLst>
          </p:cNvPr>
          <p:cNvCxnSpPr>
            <a:cxnSpLocks/>
          </p:cNvCxnSpPr>
          <p:nvPr/>
        </p:nvCxnSpPr>
        <p:spPr>
          <a:xfrm flipV="1">
            <a:off x="1554119" y="3580736"/>
            <a:ext cx="1786031" cy="40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F17F9F-F611-696A-D760-9AF3F3A8688F}"/>
              </a:ext>
            </a:extLst>
          </p:cNvPr>
          <p:cNvSpPr txBox="1"/>
          <p:nvPr/>
        </p:nvSpPr>
        <p:spPr>
          <a:xfrm>
            <a:off x="1856001" y="3032973"/>
            <a:ext cx="128272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tokenize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C06BCC-DED8-7E28-3B93-2088A6F1200A}"/>
              </a:ext>
            </a:extLst>
          </p:cNvPr>
          <p:cNvSpPr txBox="1"/>
          <p:nvPr/>
        </p:nvSpPr>
        <p:spPr>
          <a:xfrm>
            <a:off x="98844" y="5442040"/>
            <a:ext cx="4586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Three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tokens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Georgia" panose="02040502050405020303" pitchFamily="18" charset="0"/>
              </a:rPr>
              <a:t>overlap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with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“item_95”</a:t>
            </a:r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34" name="Graphic 33" descr="Internet with solid fill">
            <a:extLst>
              <a:ext uri="{FF2B5EF4-FFF2-40B4-BE49-F238E27FC236}">
                <a16:creationId xmlns:a16="http://schemas.microsoft.com/office/drawing/2014/main" id="{F203592D-728B-E783-023E-60D450CC1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626" y="2974276"/>
            <a:ext cx="1061585" cy="1061585"/>
          </a:xfrm>
          <a:prstGeom prst="rect">
            <a:avLst/>
          </a:prstGeom>
        </p:spPr>
      </p:pic>
      <p:pic>
        <p:nvPicPr>
          <p:cNvPr id="35" name="Graphic 34" descr="Formal Shirt outline">
            <a:extLst>
              <a:ext uri="{FF2B5EF4-FFF2-40B4-BE49-F238E27FC236}">
                <a16:creationId xmlns:a16="http://schemas.microsoft.com/office/drawing/2014/main" id="{82B120B3-B01A-B738-97F0-251A097E6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1127" y="5381901"/>
            <a:ext cx="737699" cy="737699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5AA7A1-2761-DBEA-FA58-E786EEA65AD0}"/>
              </a:ext>
            </a:extLst>
          </p:cNvPr>
          <p:cNvCxnSpPr>
            <a:cxnSpLocks/>
          </p:cNvCxnSpPr>
          <p:nvPr/>
        </p:nvCxnSpPr>
        <p:spPr>
          <a:xfrm flipV="1">
            <a:off x="7269061" y="2645398"/>
            <a:ext cx="962743" cy="8221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F0F4C9C-11B1-A6E1-3392-8BD950AD4CD9}"/>
              </a:ext>
            </a:extLst>
          </p:cNvPr>
          <p:cNvSpPr txBox="1"/>
          <p:nvPr/>
        </p:nvSpPr>
        <p:spPr>
          <a:xfrm>
            <a:off x="8490100" y="2215686"/>
            <a:ext cx="10166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F11AC0-1345-ACDD-F1C3-65D22B2D4E31}"/>
              </a:ext>
            </a:extLst>
          </p:cNvPr>
          <p:cNvCxnSpPr>
            <a:cxnSpLocks/>
          </p:cNvCxnSpPr>
          <p:nvPr/>
        </p:nvCxnSpPr>
        <p:spPr>
          <a:xfrm>
            <a:off x="8998413" y="2711025"/>
            <a:ext cx="0" cy="2995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21CA754-DFB4-6EBF-3268-6AC9262FD1FB}"/>
              </a:ext>
            </a:extLst>
          </p:cNvPr>
          <p:cNvSpPr txBox="1"/>
          <p:nvPr/>
        </p:nvSpPr>
        <p:spPr>
          <a:xfrm>
            <a:off x="8683049" y="3007673"/>
            <a:ext cx="6142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“_”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EF70730-2E9D-8D8C-CCEB-82892BB1A909}"/>
              </a:ext>
            </a:extLst>
          </p:cNvPr>
          <p:cNvCxnSpPr>
            <a:cxnSpLocks/>
          </p:cNvCxnSpPr>
          <p:nvPr/>
        </p:nvCxnSpPr>
        <p:spPr>
          <a:xfrm>
            <a:off x="9003117" y="3539780"/>
            <a:ext cx="0" cy="2995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1F7BB11-EA5D-DE58-F8FD-705F73AAD071}"/>
              </a:ext>
            </a:extLst>
          </p:cNvPr>
          <p:cNvSpPr txBox="1"/>
          <p:nvPr/>
        </p:nvSpPr>
        <p:spPr>
          <a:xfrm>
            <a:off x="8560402" y="3808532"/>
            <a:ext cx="7473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“95”</a:t>
            </a:r>
            <a:endParaRPr lang="en-US" sz="2300" dirty="0">
              <a:solidFill>
                <a:schemeClr val="accent4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E9B8AC-98C9-E851-57D5-2DBDE7498C3F}"/>
              </a:ext>
            </a:extLst>
          </p:cNvPr>
          <p:cNvSpPr txBox="1"/>
          <p:nvPr/>
        </p:nvSpPr>
        <p:spPr>
          <a:xfrm>
            <a:off x="8589911" y="4619136"/>
            <a:ext cx="7377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</a:t>
            </a:r>
            <a:r>
              <a:rPr lang="en-US" altLang="zh-CN" sz="2300" dirty="0">
                <a:solidFill>
                  <a:srgbClr val="0070C0"/>
                </a:solidFill>
                <a:latin typeface="Georgia" panose="02040502050405020303" pitchFamily="18" charset="0"/>
              </a:rPr>
              <a:t>27</a:t>
            </a:r>
            <a:r>
              <a:rPr lang="en-US" altLang="zh-CN" sz="2300" dirty="0">
                <a:latin typeface="Georgia" panose="02040502050405020303" pitchFamily="18" charset="0"/>
              </a:rPr>
              <a:t>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88AFCC7-96F7-A91D-DD98-6836621AC6DF}"/>
              </a:ext>
            </a:extLst>
          </p:cNvPr>
          <p:cNvCxnSpPr>
            <a:cxnSpLocks/>
          </p:cNvCxnSpPr>
          <p:nvPr/>
        </p:nvCxnSpPr>
        <p:spPr>
          <a:xfrm>
            <a:off x="9003117" y="4344834"/>
            <a:ext cx="0" cy="2995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0811AFA-108A-933F-4D75-51D452308A66}"/>
              </a:ext>
            </a:extLst>
          </p:cNvPr>
          <p:cNvSpPr txBox="1"/>
          <p:nvPr/>
        </p:nvSpPr>
        <p:spPr>
          <a:xfrm>
            <a:off x="9647689" y="3276680"/>
            <a:ext cx="23700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dirty="0">
                <a:latin typeface="Georgia" panose="02040502050405020303" pitchFamily="18" charset="0"/>
              </a:rPr>
              <a:t>Auto-regression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A2C6B12-0F5E-20B3-15AA-65FCC7066F2A}"/>
              </a:ext>
            </a:extLst>
          </p:cNvPr>
          <p:cNvCxnSpPr/>
          <p:nvPr/>
        </p:nvCxnSpPr>
        <p:spPr>
          <a:xfrm>
            <a:off x="5408612" y="2143795"/>
            <a:ext cx="0" cy="406890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6076345-7406-5F11-27A2-982262FB706F}"/>
              </a:ext>
            </a:extLst>
          </p:cNvPr>
          <p:cNvCxnSpPr/>
          <p:nvPr/>
        </p:nvCxnSpPr>
        <p:spPr>
          <a:xfrm>
            <a:off x="5484812" y="2143795"/>
            <a:ext cx="0" cy="406890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A10309B-9631-C3A3-7D87-7A32EBF00DA2}"/>
              </a:ext>
            </a:extLst>
          </p:cNvPr>
          <p:cNvSpPr txBox="1"/>
          <p:nvPr/>
        </p:nvSpPr>
        <p:spPr>
          <a:xfrm>
            <a:off x="5760168" y="3880671"/>
            <a:ext cx="184056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“item_9527”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pic>
        <p:nvPicPr>
          <p:cNvPr id="90" name="Graphic 89" descr="Internet with solid fill">
            <a:extLst>
              <a:ext uri="{FF2B5EF4-FFF2-40B4-BE49-F238E27FC236}">
                <a16:creationId xmlns:a16="http://schemas.microsoft.com/office/drawing/2014/main" id="{F4AE4E7C-6C1B-BE8F-A166-2F283A1B0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1950" y="2973011"/>
            <a:ext cx="1061585" cy="106158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21BE077-0A1C-3C59-1EBD-0DAFD21D9F13}"/>
              </a:ext>
            </a:extLst>
          </p:cNvPr>
          <p:cNvSpPr txBox="1"/>
          <p:nvPr/>
        </p:nvSpPr>
        <p:spPr>
          <a:xfrm>
            <a:off x="88741" y="5812591"/>
            <a:ext cx="4269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Unfaithful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user/item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representation</a:t>
            </a: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E054E-577D-2CF3-BC42-75D55AB82F3A}"/>
              </a:ext>
            </a:extLst>
          </p:cNvPr>
          <p:cNvSpPr txBox="1"/>
          <p:nvPr/>
        </p:nvSpPr>
        <p:spPr>
          <a:xfrm>
            <a:off x="123623" y="1027282"/>
            <a:ext cx="1103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Inherent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Gap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Between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Language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and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Recommendations</a:t>
            </a:r>
            <a:r>
              <a:rPr lang="zh-CN" altLang="en-US" sz="2800" b="1" dirty="0">
                <a:latin typeface="Georgia" panose="02040502050405020303" pitchFamily="18" charset="0"/>
              </a:rPr>
              <a:t>  </a:t>
            </a:r>
            <a:endParaRPr lang="en-US" sz="2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902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EF20C1D0-308F-CDCA-A4A3-ED4159783A7B}"/>
              </a:ext>
            </a:extLst>
          </p:cNvPr>
          <p:cNvSpPr txBox="1">
            <a:spLocks/>
          </p:cNvSpPr>
          <p:nvPr/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>
            <a:lvl1pPr>
              <a:defRPr sz="3334" b="0" i="0">
                <a:solidFill>
                  <a:srgbClr val="915906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Main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Challenges</a:t>
            </a:r>
            <a:endParaRPr lang="en-US"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E11F2-AE82-E48D-903A-9729D247F908}"/>
              </a:ext>
            </a:extLst>
          </p:cNvPr>
          <p:cNvSpPr txBox="1"/>
          <p:nvPr/>
        </p:nvSpPr>
        <p:spPr>
          <a:xfrm>
            <a:off x="123623" y="1608883"/>
            <a:ext cx="40895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300" dirty="0">
                <a:latin typeface="Georgia" panose="02040502050405020303" pitchFamily="18" charset="0"/>
              </a:rPr>
              <a:t>User/Item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Representation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E81D4-28FE-56D0-4EC4-F2C93255A67C}"/>
              </a:ext>
            </a:extLst>
          </p:cNvPr>
          <p:cNvSpPr txBox="1"/>
          <p:nvPr/>
        </p:nvSpPr>
        <p:spPr>
          <a:xfrm>
            <a:off x="5780149" y="1624695"/>
            <a:ext cx="439094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300" dirty="0">
                <a:latin typeface="Georgia" panose="02040502050405020303" pitchFamily="18" charset="0"/>
              </a:rPr>
              <a:t>Inefficient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Recommendation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CAE4B-E933-DC56-15FC-BB2DC2A337AB}"/>
              </a:ext>
            </a:extLst>
          </p:cNvPr>
          <p:cNvSpPr txBox="1"/>
          <p:nvPr/>
        </p:nvSpPr>
        <p:spPr>
          <a:xfrm>
            <a:off x="98844" y="3881936"/>
            <a:ext cx="184056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“item_9527”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BA11A6F-59B8-10F0-E492-5063512BC078}"/>
              </a:ext>
            </a:extLst>
          </p:cNvPr>
          <p:cNvSpPr/>
          <p:nvPr/>
        </p:nvSpPr>
        <p:spPr>
          <a:xfrm>
            <a:off x="3589049" y="2493402"/>
            <a:ext cx="420284" cy="2233907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D8DF7C-D545-F7F8-FFE3-DAFF50349ED6}"/>
              </a:ext>
            </a:extLst>
          </p:cNvPr>
          <p:cNvSpPr txBox="1"/>
          <p:nvPr/>
        </p:nvSpPr>
        <p:spPr>
          <a:xfrm>
            <a:off x="4071166" y="2302879"/>
            <a:ext cx="10166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49E9D2-9E0D-1ACE-0F6E-826610D1DC89}"/>
              </a:ext>
            </a:extLst>
          </p:cNvPr>
          <p:cNvSpPr txBox="1"/>
          <p:nvPr/>
        </p:nvSpPr>
        <p:spPr>
          <a:xfrm>
            <a:off x="4122784" y="3630518"/>
            <a:ext cx="7473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“95”</a:t>
            </a:r>
            <a:endParaRPr lang="en-US" sz="2300" dirty="0">
              <a:solidFill>
                <a:schemeClr val="accent4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CFE3C2-0273-AF43-092E-D3B7A15B0510}"/>
              </a:ext>
            </a:extLst>
          </p:cNvPr>
          <p:cNvSpPr txBox="1"/>
          <p:nvPr/>
        </p:nvSpPr>
        <p:spPr>
          <a:xfrm>
            <a:off x="4132402" y="4320031"/>
            <a:ext cx="7377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</a:t>
            </a:r>
            <a:r>
              <a:rPr lang="en-US" altLang="zh-CN" sz="2300" dirty="0">
                <a:solidFill>
                  <a:srgbClr val="0070C0"/>
                </a:solidFill>
                <a:latin typeface="Georgia" panose="02040502050405020303" pitchFamily="18" charset="0"/>
              </a:rPr>
              <a:t>27</a:t>
            </a:r>
            <a:r>
              <a:rPr lang="en-US" altLang="zh-CN" sz="2300" dirty="0">
                <a:latin typeface="Georgia" panose="02040502050405020303" pitchFamily="18" charset="0"/>
              </a:rPr>
              <a:t>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E892AC-DEE6-D64D-73DA-37BA6FAFCEB2}"/>
              </a:ext>
            </a:extLst>
          </p:cNvPr>
          <p:cNvSpPr txBox="1"/>
          <p:nvPr/>
        </p:nvSpPr>
        <p:spPr>
          <a:xfrm>
            <a:off x="4178614" y="2944769"/>
            <a:ext cx="6142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“_”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FC96F0-B477-FF7F-F239-C16568386565}"/>
              </a:ext>
            </a:extLst>
          </p:cNvPr>
          <p:cNvCxnSpPr>
            <a:cxnSpLocks/>
          </p:cNvCxnSpPr>
          <p:nvPr/>
        </p:nvCxnSpPr>
        <p:spPr>
          <a:xfrm flipV="1">
            <a:off x="1554119" y="3580736"/>
            <a:ext cx="1786031" cy="40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F17F9F-F611-696A-D760-9AF3F3A8688F}"/>
              </a:ext>
            </a:extLst>
          </p:cNvPr>
          <p:cNvSpPr txBox="1"/>
          <p:nvPr/>
        </p:nvSpPr>
        <p:spPr>
          <a:xfrm>
            <a:off x="1856001" y="3032973"/>
            <a:ext cx="128272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tokenize</a:t>
            </a:r>
            <a:endParaRPr lang="en-US" sz="2300" dirty="0">
              <a:latin typeface="Georgia" panose="020405020504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C06BCC-DED8-7E28-3B93-2088A6F1200A}"/>
              </a:ext>
            </a:extLst>
          </p:cNvPr>
          <p:cNvSpPr txBox="1"/>
          <p:nvPr/>
        </p:nvSpPr>
        <p:spPr>
          <a:xfrm>
            <a:off x="98844" y="5442040"/>
            <a:ext cx="4586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Three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tokens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Georgia" panose="02040502050405020303" pitchFamily="18" charset="0"/>
              </a:rPr>
              <a:t>overlap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with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“item_95”</a:t>
            </a:r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34" name="Graphic 33" descr="Internet with solid fill">
            <a:extLst>
              <a:ext uri="{FF2B5EF4-FFF2-40B4-BE49-F238E27FC236}">
                <a16:creationId xmlns:a16="http://schemas.microsoft.com/office/drawing/2014/main" id="{F203592D-728B-E783-023E-60D450CC1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626" y="2974276"/>
            <a:ext cx="1061585" cy="1061585"/>
          </a:xfrm>
          <a:prstGeom prst="rect">
            <a:avLst/>
          </a:prstGeom>
        </p:spPr>
      </p:pic>
      <p:pic>
        <p:nvPicPr>
          <p:cNvPr id="35" name="Graphic 34" descr="Formal Shirt outline">
            <a:extLst>
              <a:ext uri="{FF2B5EF4-FFF2-40B4-BE49-F238E27FC236}">
                <a16:creationId xmlns:a16="http://schemas.microsoft.com/office/drawing/2014/main" id="{82B120B3-B01A-B738-97F0-251A097E6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1127" y="5381901"/>
            <a:ext cx="737699" cy="73769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6866423-EC3A-08EE-B519-CA19F0F079E4}"/>
              </a:ext>
            </a:extLst>
          </p:cNvPr>
          <p:cNvSpPr txBox="1"/>
          <p:nvPr/>
        </p:nvSpPr>
        <p:spPr>
          <a:xfrm>
            <a:off x="5756317" y="5391957"/>
            <a:ext cx="4323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Needs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Georgia" panose="02040502050405020303" pitchFamily="18" charset="0"/>
              </a:rPr>
              <a:t>4</a:t>
            </a:r>
            <a:r>
              <a:rPr lang="zh-CN" altLang="en-US" sz="2000" b="1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Georgia" panose="02040502050405020303" pitchFamily="18" charset="0"/>
              </a:rPr>
              <a:t>steps</a:t>
            </a:r>
            <a:r>
              <a:rPr lang="zh-CN" altLang="en-US" sz="2000" b="1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to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recommend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1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item</a:t>
            </a:r>
            <a:endParaRPr lang="en-US" sz="2000" dirty="0">
              <a:latin typeface="Georgia" panose="02040502050405020303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5AA7A1-2761-DBEA-FA58-E786EEA65AD0}"/>
              </a:ext>
            </a:extLst>
          </p:cNvPr>
          <p:cNvCxnSpPr>
            <a:cxnSpLocks/>
          </p:cNvCxnSpPr>
          <p:nvPr/>
        </p:nvCxnSpPr>
        <p:spPr>
          <a:xfrm flipV="1">
            <a:off x="7269061" y="2645398"/>
            <a:ext cx="962743" cy="8221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F0F4C9C-11B1-A6E1-3392-8BD950AD4CD9}"/>
              </a:ext>
            </a:extLst>
          </p:cNvPr>
          <p:cNvSpPr txBox="1"/>
          <p:nvPr/>
        </p:nvSpPr>
        <p:spPr>
          <a:xfrm>
            <a:off x="8490100" y="2215686"/>
            <a:ext cx="10166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F11AC0-1345-ACDD-F1C3-65D22B2D4E31}"/>
              </a:ext>
            </a:extLst>
          </p:cNvPr>
          <p:cNvCxnSpPr>
            <a:cxnSpLocks/>
          </p:cNvCxnSpPr>
          <p:nvPr/>
        </p:nvCxnSpPr>
        <p:spPr>
          <a:xfrm>
            <a:off x="8998413" y="2711025"/>
            <a:ext cx="0" cy="2995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21CA754-DFB4-6EBF-3268-6AC9262FD1FB}"/>
              </a:ext>
            </a:extLst>
          </p:cNvPr>
          <p:cNvSpPr txBox="1"/>
          <p:nvPr/>
        </p:nvSpPr>
        <p:spPr>
          <a:xfrm>
            <a:off x="8683049" y="3007673"/>
            <a:ext cx="6142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“_”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EF70730-2E9D-8D8C-CCEB-82892BB1A909}"/>
              </a:ext>
            </a:extLst>
          </p:cNvPr>
          <p:cNvCxnSpPr>
            <a:cxnSpLocks/>
          </p:cNvCxnSpPr>
          <p:nvPr/>
        </p:nvCxnSpPr>
        <p:spPr>
          <a:xfrm>
            <a:off x="9003117" y="3539780"/>
            <a:ext cx="0" cy="2995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1F7BB11-EA5D-DE58-F8FD-705F73AAD071}"/>
              </a:ext>
            </a:extLst>
          </p:cNvPr>
          <p:cNvSpPr txBox="1"/>
          <p:nvPr/>
        </p:nvSpPr>
        <p:spPr>
          <a:xfrm>
            <a:off x="8560402" y="3808532"/>
            <a:ext cx="7473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“95”</a:t>
            </a:r>
            <a:endParaRPr lang="en-US" sz="2300" dirty="0">
              <a:solidFill>
                <a:schemeClr val="accent4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E9B8AC-98C9-E851-57D5-2DBDE7498C3F}"/>
              </a:ext>
            </a:extLst>
          </p:cNvPr>
          <p:cNvSpPr txBox="1"/>
          <p:nvPr/>
        </p:nvSpPr>
        <p:spPr>
          <a:xfrm>
            <a:off x="8589911" y="4619136"/>
            <a:ext cx="7377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</a:t>
            </a:r>
            <a:r>
              <a:rPr lang="en-US" altLang="zh-CN" sz="2300" dirty="0">
                <a:solidFill>
                  <a:srgbClr val="0070C0"/>
                </a:solidFill>
                <a:latin typeface="Georgia" panose="02040502050405020303" pitchFamily="18" charset="0"/>
              </a:rPr>
              <a:t>27</a:t>
            </a:r>
            <a:r>
              <a:rPr lang="en-US" altLang="zh-CN" sz="2300" dirty="0">
                <a:latin typeface="Georgia" panose="02040502050405020303" pitchFamily="18" charset="0"/>
              </a:rPr>
              <a:t>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88AFCC7-96F7-A91D-DD98-6836621AC6DF}"/>
              </a:ext>
            </a:extLst>
          </p:cNvPr>
          <p:cNvCxnSpPr>
            <a:cxnSpLocks/>
          </p:cNvCxnSpPr>
          <p:nvPr/>
        </p:nvCxnSpPr>
        <p:spPr>
          <a:xfrm>
            <a:off x="9003117" y="4344834"/>
            <a:ext cx="0" cy="2995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0811AFA-108A-933F-4D75-51D452308A66}"/>
              </a:ext>
            </a:extLst>
          </p:cNvPr>
          <p:cNvSpPr txBox="1"/>
          <p:nvPr/>
        </p:nvSpPr>
        <p:spPr>
          <a:xfrm>
            <a:off x="9647689" y="3276680"/>
            <a:ext cx="23700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dirty="0">
                <a:latin typeface="Georgia" panose="02040502050405020303" pitchFamily="18" charset="0"/>
              </a:rPr>
              <a:t>Auto-regression</a:t>
            </a:r>
            <a:endParaRPr lang="en-US" sz="2300" dirty="0">
              <a:latin typeface="Georgia" panose="02040502050405020303" pitchFamily="18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A2C6B12-0F5E-20B3-15AA-65FCC7066F2A}"/>
              </a:ext>
            </a:extLst>
          </p:cNvPr>
          <p:cNvCxnSpPr/>
          <p:nvPr/>
        </p:nvCxnSpPr>
        <p:spPr>
          <a:xfrm>
            <a:off x="5408612" y="2143795"/>
            <a:ext cx="0" cy="406890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6076345-7406-5F11-27A2-982262FB706F}"/>
              </a:ext>
            </a:extLst>
          </p:cNvPr>
          <p:cNvCxnSpPr/>
          <p:nvPr/>
        </p:nvCxnSpPr>
        <p:spPr>
          <a:xfrm>
            <a:off x="5484812" y="2143795"/>
            <a:ext cx="0" cy="406890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A10309B-9631-C3A3-7D87-7A32EBF00DA2}"/>
              </a:ext>
            </a:extLst>
          </p:cNvPr>
          <p:cNvSpPr txBox="1"/>
          <p:nvPr/>
        </p:nvSpPr>
        <p:spPr>
          <a:xfrm>
            <a:off x="5760168" y="3880671"/>
            <a:ext cx="184056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dirty="0">
                <a:latin typeface="Georgia" panose="02040502050405020303" pitchFamily="18" charset="0"/>
              </a:rPr>
              <a:t>“item_9527”</a:t>
            </a:r>
            <a:endParaRPr lang="en-US" sz="2300" dirty="0">
              <a:latin typeface="Georgia" panose="02040502050405020303" pitchFamily="18" charset="0"/>
            </a:endParaRPr>
          </a:p>
        </p:txBody>
      </p:sp>
      <p:pic>
        <p:nvPicPr>
          <p:cNvPr id="90" name="Graphic 89" descr="Internet with solid fill">
            <a:extLst>
              <a:ext uri="{FF2B5EF4-FFF2-40B4-BE49-F238E27FC236}">
                <a16:creationId xmlns:a16="http://schemas.microsoft.com/office/drawing/2014/main" id="{F4AE4E7C-6C1B-BE8F-A166-2F283A1B0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1950" y="2973011"/>
            <a:ext cx="1061585" cy="106158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21BE077-0A1C-3C59-1EBD-0DAFD21D9F13}"/>
              </a:ext>
            </a:extLst>
          </p:cNvPr>
          <p:cNvSpPr txBox="1"/>
          <p:nvPr/>
        </p:nvSpPr>
        <p:spPr>
          <a:xfrm>
            <a:off x="88741" y="5812591"/>
            <a:ext cx="4269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Unfaithful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user/item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representation</a:t>
            </a: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A634EF1-EDC6-F63E-BA04-8F10CF560FE3}"/>
              </a:ext>
            </a:extLst>
          </p:cNvPr>
          <p:cNvSpPr txBox="1"/>
          <p:nvPr/>
        </p:nvSpPr>
        <p:spPr>
          <a:xfrm>
            <a:off x="5738963" y="5740560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Inefficient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recommendation</a:t>
            </a: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E054E-577D-2CF3-BC42-75D55AB82F3A}"/>
              </a:ext>
            </a:extLst>
          </p:cNvPr>
          <p:cNvSpPr txBox="1"/>
          <p:nvPr/>
        </p:nvSpPr>
        <p:spPr>
          <a:xfrm>
            <a:off x="123623" y="1027282"/>
            <a:ext cx="1103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Inherent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Gap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Between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Language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and</a:t>
            </a:r>
            <a:r>
              <a:rPr lang="zh-CN" altLang="en-US" sz="2800" b="1" dirty="0">
                <a:latin typeface="Georgia" panose="02040502050405020303" pitchFamily="18" charset="0"/>
              </a:rPr>
              <a:t> </a:t>
            </a:r>
            <a:r>
              <a:rPr lang="en-US" altLang="zh-CN" sz="2800" b="1" dirty="0">
                <a:latin typeface="Georgia" panose="02040502050405020303" pitchFamily="18" charset="0"/>
              </a:rPr>
              <a:t>Recommendations</a:t>
            </a:r>
            <a:r>
              <a:rPr lang="zh-CN" altLang="en-US" sz="2800" b="1" dirty="0">
                <a:latin typeface="Georgia" panose="02040502050405020303" pitchFamily="18" charset="0"/>
              </a:rPr>
              <a:t>  </a:t>
            </a:r>
            <a:endParaRPr lang="en-US" sz="2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16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Background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DC9A25-6C69-BE3C-EA66-3C90D20AAB87}"/>
              </a:ext>
            </a:extLst>
          </p:cNvPr>
          <p:cNvSpPr txBox="1"/>
          <p:nvPr/>
        </p:nvSpPr>
        <p:spPr>
          <a:xfrm>
            <a:off x="4018724" y="2212470"/>
            <a:ext cx="867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8D5A8-2281-3356-9B46-9405C4313587}"/>
              </a:ext>
            </a:extLst>
          </p:cNvPr>
          <p:cNvSpPr txBox="1"/>
          <p:nvPr/>
        </p:nvSpPr>
        <p:spPr>
          <a:xfrm>
            <a:off x="1010615" y="2507899"/>
            <a:ext cx="8186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D5FC2E-7C82-748C-ECF0-4304F7FBDA53}"/>
              </a:ext>
            </a:extLst>
          </p:cNvPr>
          <p:cNvGrpSpPr/>
          <p:nvPr/>
        </p:nvGrpSpPr>
        <p:grpSpPr>
          <a:xfrm>
            <a:off x="989012" y="2738921"/>
            <a:ext cx="4004767" cy="3100269"/>
            <a:chOff x="899744" y="2620735"/>
            <a:chExt cx="4102306" cy="317577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FC4B090-2D05-C893-0C4B-6FE0A7708EE6}"/>
                </a:ext>
              </a:extLst>
            </p:cNvPr>
            <p:cNvGrpSpPr/>
            <p:nvPr/>
          </p:nvGrpSpPr>
          <p:grpSpPr>
            <a:xfrm>
              <a:off x="899744" y="2620735"/>
              <a:ext cx="4102306" cy="3175778"/>
              <a:chOff x="684212" y="2274033"/>
              <a:chExt cx="4953000" cy="3834338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2AEE9F3F-2A57-C261-0AE2-55817AE7FB0C}"/>
                  </a:ext>
                </a:extLst>
              </p:cNvPr>
              <p:cNvSpPr/>
              <p:nvPr/>
            </p:nvSpPr>
            <p:spPr>
              <a:xfrm>
                <a:off x="4343726" y="2274033"/>
                <a:ext cx="1293486" cy="38343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155915E-2E8C-4824-C816-8B069AA0BF86}"/>
                  </a:ext>
                </a:extLst>
              </p:cNvPr>
              <p:cNvSpPr/>
              <p:nvPr/>
            </p:nvSpPr>
            <p:spPr>
              <a:xfrm>
                <a:off x="684212" y="2590573"/>
                <a:ext cx="1140620" cy="313988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User with solid fill">
                <a:extLst>
                  <a:ext uri="{FF2B5EF4-FFF2-40B4-BE49-F238E27FC236}">
                    <a16:creationId xmlns:a16="http://schemas.microsoft.com/office/drawing/2014/main" id="{D3072693-658F-3000-FC15-D34FAEB97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9815" y="2834060"/>
                <a:ext cx="639398" cy="659770"/>
              </a:xfrm>
              <a:prstGeom prst="rect">
                <a:avLst/>
              </a:prstGeom>
            </p:spPr>
          </p:pic>
          <p:pic>
            <p:nvPicPr>
              <p:cNvPr id="15" name="Graphic 14" descr="User with solid fill">
                <a:extLst>
                  <a:ext uri="{FF2B5EF4-FFF2-40B4-BE49-F238E27FC236}">
                    <a16:creationId xmlns:a16="http://schemas.microsoft.com/office/drawing/2014/main" id="{3A7F956C-1016-EA7F-C2FE-C0F860B78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9815" y="3478429"/>
                <a:ext cx="639398" cy="659770"/>
              </a:xfrm>
              <a:prstGeom prst="rect">
                <a:avLst/>
              </a:prstGeom>
            </p:spPr>
          </p:pic>
          <p:pic>
            <p:nvPicPr>
              <p:cNvPr id="17" name="Graphic 16" descr="User with solid fill">
                <a:extLst>
                  <a:ext uri="{FF2B5EF4-FFF2-40B4-BE49-F238E27FC236}">
                    <a16:creationId xmlns:a16="http://schemas.microsoft.com/office/drawing/2014/main" id="{380FA338-75B8-E13E-0E6B-31F8853FC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9815" y="4789905"/>
                <a:ext cx="639398" cy="659770"/>
              </a:xfrm>
              <a:prstGeom prst="rect">
                <a:avLst/>
              </a:prstGeom>
            </p:spPr>
          </p:pic>
          <p:pic>
            <p:nvPicPr>
              <p:cNvPr id="20" name="Graphic 19" descr="User with solid fill">
                <a:extLst>
                  <a:ext uri="{FF2B5EF4-FFF2-40B4-BE49-F238E27FC236}">
                    <a16:creationId xmlns:a16="http://schemas.microsoft.com/office/drawing/2014/main" id="{14EAA411-7631-89BE-9D6E-437CF199D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9815" y="4124307"/>
                <a:ext cx="639398" cy="659770"/>
              </a:xfrm>
              <a:prstGeom prst="rect">
                <a:avLst/>
              </a:prstGeom>
            </p:spPr>
          </p:pic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C2D3CE7-C259-1C67-16C6-56C322713B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40442" y="2917803"/>
                <a:ext cx="1999050" cy="246143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163973A-74F2-8121-FADA-5315B50F7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0442" y="3163945"/>
                <a:ext cx="1999050" cy="630478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7229739-E19B-63FE-7AD6-70FA4B2945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6561" y="3163944"/>
                <a:ext cx="1914853" cy="2438221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5F2358A-1B61-6396-091B-62968190E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2540" y="3940915"/>
                <a:ext cx="1888873" cy="166125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2FE63A0-02F9-D50C-45AC-F84DDAC4A2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2540" y="2928422"/>
                <a:ext cx="1956951" cy="1012493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01DCAC68-9C05-31A6-F046-BF9AA421B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2540" y="3940915"/>
                <a:ext cx="1956951" cy="776971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5DF001E-D8EF-98F0-2C59-F676FA62F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2540" y="2914143"/>
                <a:ext cx="1956951" cy="1601846"/>
              </a:xfrm>
              <a:prstGeom prst="straightConnector1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34362FED-A219-7CB3-FAEA-CA4A1D2173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2540" y="3794423"/>
                <a:ext cx="1930972" cy="732185"/>
              </a:xfrm>
              <a:prstGeom prst="straightConnector1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110BC86-F911-96D3-EC72-7AA87BF7D7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2540" y="4526548"/>
                <a:ext cx="1930972" cy="195103"/>
              </a:xfrm>
              <a:prstGeom prst="straightConnector1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C99A3D4-81DA-E553-474D-5098637277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2540" y="2917287"/>
                <a:ext cx="1930972" cy="229167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object 5">
                <a:extLst>
                  <a:ext uri="{FF2B5EF4-FFF2-40B4-BE49-F238E27FC236}">
                    <a16:creationId xmlns:a16="http://schemas.microsoft.com/office/drawing/2014/main" id="{08BAD28A-2787-9CB2-36DA-48AECF7C68DA}"/>
                  </a:ext>
                </a:extLst>
              </p:cNvPr>
              <p:cNvGrpSpPr/>
              <p:nvPr/>
            </p:nvGrpSpPr>
            <p:grpSpPr>
              <a:xfrm>
                <a:off x="4511613" y="2360580"/>
                <a:ext cx="970115" cy="889798"/>
                <a:chOff x="9481566" y="1931670"/>
                <a:chExt cx="1085850" cy="965200"/>
              </a:xfrm>
            </p:grpSpPr>
            <p:pic>
              <p:nvPicPr>
                <p:cNvPr id="73" name="object 6">
                  <a:extLst>
                    <a:ext uri="{FF2B5EF4-FFF2-40B4-BE49-F238E27FC236}">
                      <a16:creationId xmlns:a16="http://schemas.microsoft.com/office/drawing/2014/main" id="{6A685E18-8ABB-2415-3D72-B1B7E25C4C24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481566" y="1931670"/>
                  <a:ext cx="1085849" cy="964691"/>
                </a:xfrm>
                <a:prstGeom prst="rect">
                  <a:avLst/>
                </a:prstGeom>
              </p:spPr>
            </p:pic>
            <p:pic>
              <p:nvPicPr>
                <p:cNvPr id="74" name="object 7">
                  <a:extLst>
                    <a:ext uri="{FF2B5EF4-FFF2-40B4-BE49-F238E27FC236}">
                      <a16:creationId xmlns:a16="http://schemas.microsoft.com/office/drawing/2014/main" id="{0E65FBEB-1D84-832C-9069-73C77880FD1D}"/>
                    </a:ext>
                  </a:extLst>
                </p:cNvPr>
                <p:cNvPicPr/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506712" y="1956816"/>
                  <a:ext cx="982217" cy="861059"/>
                </a:xfrm>
                <a:prstGeom prst="rect">
                  <a:avLst/>
                </a:prstGeom>
              </p:spPr>
            </p:pic>
          </p:grpSp>
          <p:grpSp>
            <p:nvGrpSpPr>
              <p:cNvPr id="78" name="object 11">
                <a:extLst>
                  <a:ext uri="{FF2B5EF4-FFF2-40B4-BE49-F238E27FC236}">
                    <a16:creationId xmlns:a16="http://schemas.microsoft.com/office/drawing/2014/main" id="{1D617FF6-1229-A566-D3DE-57DBE655C440}"/>
                  </a:ext>
                </a:extLst>
              </p:cNvPr>
              <p:cNvGrpSpPr/>
              <p:nvPr/>
            </p:nvGrpSpPr>
            <p:grpSpPr>
              <a:xfrm>
                <a:off x="4534079" y="5198007"/>
                <a:ext cx="970115" cy="889798"/>
                <a:chOff x="9481566" y="4605528"/>
                <a:chExt cx="1085850" cy="965200"/>
              </a:xfrm>
            </p:grpSpPr>
            <p:pic>
              <p:nvPicPr>
                <p:cNvPr id="79" name="object 12">
                  <a:extLst>
                    <a:ext uri="{FF2B5EF4-FFF2-40B4-BE49-F238E27FC236}">
                      <a16:creationId xmlns:a16="http://schemas.microsoft.com/office/drawing/2014/main" id="{C82A9FE3-202A-11DD-EA03-7181F3C8DFF6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481566" y="4605528"/>
                  <a:ext cx="1085849" cy="964691"/>
                </a:xfrm>
                <a:prstGeom prst="rect">
                  <a:avLst/>
                </a:prstGeom>
              </p:spPr>
            </p:pic>
            <p:pic>
              <p:nvPicPr>
                <p:cNvPr id="80" name="object 13">
                  <a:extLst>
                    <a:ext uri="{FF2B5EF4-FFF2-40B4-BE49-F238E27FC236}">
                      <a16:creationId xmlns:a16="http://schemas.microsoft.com/office/drawing/2014/main" id="{CD8626A0-F337-CF6A-57F7-FA00F04114C9}"/>
                    </a:ext>
                  </a:extLst>
                </p:cNvPr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506712" y="4630674"/>
                  <a:ext cx="982217" cy="861059"/>
                </a:xfrm>
                <a:prstGeom prst="rect">
                  <a:avLst/>
                </a:prstGeom>
              </p:spPr>
            </p:pic>
          </p:grpSp>
          <p:grpSp>
            <p:nvGrpSpPr>
              <p:cNvPr id="81" name="object 14">
                <a:extLst>
                  <a:ext uri="{FF2B5EF4-FFF2-40B4-BE49-F238E27FC236}">
                    <a16:creationId xmlns:a16="http://schemas.microsoft.com/office/drawing/2014/main" id="{06C33299-4828-16AD-F150-9E37E553DE17}"/>
                  </a:ext>
                </a:extLst>
              </p:cNvPr>
              <p:cNvGrpSpPr/>
              <p:nvPr/>
            </p:nvGrpSpPr>
            <p:grpSpPr>
              <a:xfrm>
                <a:off x="4534079" y="4247144"/>
                <a:ext cx="982596" cy="900335"/>
                <a:chOff x="9479280" y="3279648"/>
                <a:chExt cx="1099820" cy="976630"/>
              </a:xfrm>
            </p:grpSpPr>
            <p:pic>
              <p:nvPicPr>
                <p:cNvPr id="82" name="object 15">
                  <a:extLst>
                    <a:ext uri="{FF2B5EF4-FFF2-40B4-BE49-F238E27FC236}">
                      <a16:creationId xmlns:a16="http://schemas.microsoft.com/office/drawing/2014/main" id="{193E1823-5E93-C8DB-B881-E891290C3FCC}"/>
                    </a:ext>
                  </a:extLst>
                </p:cNvPr>
                <p:cNvPicPr/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479280" y="3279648"/>
                  <a:ext cx="1099564" cy="976121"/>
                </a:xfrm>
                <a:prstGeom prst="rect">
                  <a:avLst/>
                </a:prstGeom>
              </p:spPr>
            </p:pic>
            <p:pic>
              <p:nvPicPr>
                <p:cNvPr id="83" name="object 16">
                  <a:extLst>
                    <a:ext uri="{FF2B5EF4-FFF2-40B4-BE49-F238E27FC236}">
                      <a16:creationId xmlns:a16="http://schemas.microsoft.com/office/drawing/2014/main" id="{784502CE-D9CA-887F-B895-7C323D17CD72}"/>
                    </a:ext>
                  </a:extLst>
                </p:cNvPr>
                <p:cNvPicPr/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504426" y="3304794"/>
                  <a:ext cx="995933" cy="872489"/>
                </a:xfrm>
                <a:prstGeom prst="rect">
                  <a:avLst/>
                </a:prstGeom>
              </p:spPr>
            </p:pic>
          </p:grpSp>
          <p:grpSp>
            <p:nvGrpSpPr>
              <p:cNvPr id="84" name="object 17">
                <a:extLst>
                  <a:ext uri="{FF2B5EF4-FFF2-40B4-BE49-F238E27FC236}">
                    <a16:creationId xmlns:a16="http://schemas.microsoft.com/office/drawing/2014/main" id="{9F30779E-8C49-2A04-6166-379E362DF8E0}"/>
                  </a:ext>
                </a:extLst>
              </p:cNvPr>
              <p:cNvGrpSpPr/>
              <p:nvPr/>
            </p:nvGrpSpPr>
            <p:grpSpPr>
              <a:xfrm>
                <a:off x="4534079" y="3304213"/>
                <a:ext cx="970115" cy="888627"/>
                <a:chOff x="10652759" y="2577083"/>
                <a:chExt cx="1085850" cy="963930"/>
              </a:xfrm>
            </p:grpSpPr>
            <p:pic>
              <p:nvPicPr>
                <p:cNvPr id="85" name="object 18">
                  <a:extLst>
                    <a:ext uri="{FF2B5EF4-FFF2-40B4-BE49-F238E27FC236}">
                      <a16:creationId xmlns:a16="http://schemas.microsoft.com/office/drawing/2014/main" id="{02B8868D-F75B-33BD-2BE7-A6EE9BADBC4A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652759" y="2577083"/>
                  <a:ext cx="1085849" cy="963929"/>
                </a:xfrm>
                <a:prstGeom prst="rect">
                  <a:avLst/>
                </a:prstGeom>
              </p:spPr>
            </p:pic>
            <p:pic>
              <p:nvPicPr>
                <p:cNvPr id="86" name="object 19">
                  <a:extLst>
                    <a:ext uri="{FF2B5EF4-FFF2-40B4-BE49-F238E27FC236}">
                      <a16:creationId xmlns:a16="http://schemas.microsoft.com/office/drawing/2014/main" id="{A1922BBD-A664-2EE2-8463-E4457DBA3A61}"/>
                    </a:ext>
                  </a:extLst>
                </p:cNvPr>
                <p:cNvPicPr/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677906" y="2602229"/>
                  <a:ext cx="982216" cy="86028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E50BCAC-051A-A191-48CD-09EBD6313245}"/>
                </a:ext>
              </a:extLst>
            </p:cNvPr>
            <p:cNvCxnSpPr>
              <a:cxnSpLocks/>
            </p:cNvCxnSpPr>
            <p:nvPr/>
          </p:nvCxnSpPr>
          <p:spPr>
            <a:xfrm>
              <a:off x="2140730" y="5051583"/>
              <a:ext cx="1564453" cy="3256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378BB4E1-8655-1EEC-FC7A-7382E1749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12260" y="4926897"/>
              <a:ext cx="499447" cy="499447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64499AA-CA28-E661-9FB5-EE0F4F82FEAF}"/>
              </a:ext>
            </a:extLst>
          </p:cNvPr>
          <p:cNvSpPr txBox="1"/>
          <p:nvPr/>
        </p:nvSpPr>
        <p:spPr>
          <a:xfrm>
            <a:off x="123619" y="1508211"/>
            <a:ext cx="10083851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zh-CN" altLang="en-US" sz="2303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Suggest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</a:t>
            </a:r>
            <a:r>
              <a:rPr lang="zh-CN" altLang="en-US" sz="2303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interests</a:t>
            </a:r>
            <a:endParaRPr lang="en-US" sz="2303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CC775-4250-6FD2-1AA5-411BC5DD3F38}"/>
              </a:ext>
            </a:extLst>
          </p:cNvPr>
          <p:cNvSpPr txBox="1"/>
          <p:nvPr/>
        </p:nvSpPr>
        <p:spPr>
          <a:xfrm>
            <a:off x="1364349" y="5945618"/>
            <a:ext cx="3233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7F34A-08EF-1A93-9235-764001C43BAB}"/>
              </a:ext>
            </a:extLst>
          </p:cNvPr>
          <p:cNvSpPr txBox="1"/>
          <p:nvPr/>
        </p:nvSpPr>
        <p:spPr>
          <a:xfrm>
            <a:off x="123619" y="1027282"/>
            <a:ext cx="5623655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Recommender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90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AA12BC-6840-6E9C-4C2D-C28B3C94A6E2}"/>
              </a:ext>
            </a:extLst>
          </p:cNvPr>
          <p:cNvSpPr txBox="1"/>
          <p:nvPr/>
        </p:nvSpPr>
        <p:spPr>
          <a:xfrm>
            <a:off x="550114" y="1479419"/>
            <a:ext cx="18473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E849D4-1C14-FDBE-86CF-4E460C87AF4B}"/>
              </a:ext>
            </a:extLst>
          </p:cNvPr>
          <p:cNvSpPr txBox="1"/>
          <p:nvPr/>
        </p:nvSpPr>
        <p:spPr>
          <a:xfrm>
            <a:off x="123619" y="1027282"/>
            <a:ext cx="4245073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353C-B372-18A8-EBAC-8EF6231FE88C}"/>
              </a:ext>
            </a:extLst>
          </p:cNvPr>
          <p:cNvSpPr txBox="1"/>
          <p:nvPr/>
        </p:nvSpPr>
        <p:spPr>
          <a:xfrm>
            <a:off x="123619" y="1583031"/>
            <a:ext cx="10323188" cy="44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000"/>
              </a:lnSpc>
              <a:buFont typeface="Wingdings" pitchFamily="2" charset="2"/>
              <a:buChar char="Ø"/>
            </a:pPr>
            <a:r>
              <a:rPr lang="en-US" altLang="zh-CN" sz="2300" dirty="0">
                <a:latin typeface="Georgia" panose="02040502050405020303" pitchFamily="18" charset="0"/>
              </a:rPr>
              <a:t>Novel ID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+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LLM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Paradigm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F3FCC-43A5-564A-CAA6-D98A4BDB26E2}"/>
              </a:ext>
            </a:extLst>
          </p:cNvPr>
          <p:cNvSpPr txBox="1"/>
          <p:nvPr/>
        </p:nvSpPr>
        <p:spPr>
          <a:xfrm>
            <a:off x="127286" y="2710050"/>
            <a:ext cx="10319521" cy="449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000"/>
              </a:lnSpc>
              <a:buFont typeface="Wingdings" pitchFamily="2" charset="2"/>
              <a:buChar char="Ø"/>
            </a:pPr>
            <a:r>
              <a:rPr lang="en-US" altLang="zh-CN" sz="2300" dirty="0">
                <a:latin typeface="Georgia" panose="02040502050405020303" pitchFamily="18" charset="0"/>
              </a:rPr>
              <a:t>New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Pretrain Strategy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2E41F-4CC5-EA35-5AEC-A1F43D0954A2}"/>
              </a:ext>
            </a:extLst>
          </p:cNvPr>
          <p:cNvSpPr txBox="1"/>
          <p:nvPr/>
        </p:nvSpPr>
        <p:spPr>
          <a:xfrm>
            <a:off x="108527" y="3837069"/>
            <a:ext cx="9933193" cy="449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000"/>
              </a:lnSpc>
              <a:buFont typeface="Wingdings" pitchFamily="2" charset="2"/>
              <a:buChar char="Ø"/>
            </a:pPr>
            <a:r>
              <a:rPr lang="en-US" altLang="zh-CN" sz="2300" dirty="0">
                <a:latin typeface="Georgia" panose="02040502050405020303" pitchFamily="18" charset="0"/>
              </a:rPr>
              <a:t>New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Finetuning</a:t>
            </a:r>
            <a:r>
              <a:rPr lang="zh-CN" altLang="en-US" sz="2300" dirty="0">
                <a:latin typeface="Georgia" panose="02040502050405020303" pitchFamily="18" charset="0"/>
              </a:rPr>
              <a:t> </a:t>
            </a:r>
            <a:r>
              <a:rPr lang="en-US" altLang="zh-CN" sz="2300" dirty="0">
                <a:latin typeface="Georgia" panose="02040502050405020303" pitchFamily="18" charset="0"/>
              </a:rPr>
              <a:t>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F2D03-7D23-3245-9210-3E3651D6BD55}"/>
              </a:ext>
            </a:extLst>
          </p:cNvPr>
          <p:cNvSpPr txBox="1"/>
          <p:nvPr/>
        </p:nvSpPr>
        <p:spPr>
          <a:xfrm>
            <a:off x="522483" y="2065153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Faith</a:t>
            </a:r>
            <a:r>
              <a:rPr lang="en-US" altLang="zh-CN" dirty="0"/>
              <a:t>ful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958A0-2515-F991-C2C8-17FCE3589686}"/>
              </a:ext>
            </a:extLst>
          </p:cNvPr>
          <p:cNvSpPr txBox="1"/>
          <p:nvPr/>
        </p:nvSpPr>
        <p:spPr>
          <a:xfrm>
            <a:off x="520895" y="3155590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user/item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5AC88C-07A8-329A-7E60-33F36492B9E7}"/>
              </a:ext>
            </a:extLst>
          </p:cNvPr>
          <p:cNvSpPr txBox="1"/>
          <p:nvPr/>
        </p:nvSpPr>
        <p:spPr>
          <a:xfrm>
            <a:off x="520894" y="4326516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hallucination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14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AA12BC-6840-6E9C-4C2D-C28B3C94A6E2}"/>
              </a:ext>
            </a:extLst>
          </p:cNvPr>
          <p:cNvSpPr txBox="1"/>
          <p:nvPr/>
        </p:nvSpPr>
        <p:spPr>
          <a:xfrm>
            <a:off x="550114" y="1479419"/>
            <a:ext cx="18473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66E83-49E0-B95B-2E51-80BC56884AF7}"/>
              </a:ext>
            </a:extLst>
          </p:cNvPr>
          <p:cNvSpPr txBox="1"/>
          <p:nvPr/>
        </p:nvSpPr>
        <p:spPr>
          <a:xfrm>
            <a:off x="141831" y="1521950"/>
            <a:ext cx="11202747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introduce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user/item</a:t>
            </a:r>
            <a:r>
              <a:rPr lang="zh-CN" altLang="en-US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IDs</a:t>
            </a:r>
            <a:r>
              <a:rPr lang="zh-CN" altLang="en-US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corresponding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token embeddings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8876AB-DD42-5F51-FFFF-A6D1B618B919}"/>
              </a:ext>
            </a:extLst>
          </p:cNvPr>
          <p:cNvSpPr/>
          <p:nvPr/>
        </p:nvSpPr>
        <p:spPr>
          <a:xfrm>
            <a:off x="949479" y="2264260"/>
            <a:ext cx="2121093" cy="31317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195F-AE1B-A897-7912-D63FE2AA07C6}"/>
              </a:ext>
            </a:extLst>
          </p:cNvPr>
          <p:cNvSpPr txBox="1"/>
          <p:nvPr/>
        </p:nvSpPr>
        <p:spPr>
          <a:xfrm>
            <a:off x="123619" y="1027282"/>
            <a:ext cx="7021474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Paradigm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Combines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51203-DFFD-B540-A1B1-8B3532F3D472}"/>
              </a:ext>
            </a:extLst>
          </p:cNvPr>
          <p:cNvSpPr txBox="1"/>
          <p:nvPr/>
        </p:nvSpPr>
        <p:spPr>
          <a:xfrm>
            <a:off x="367267" y="230292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&lt;a&gt;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DA9050-7FF8-B0BA-9F4F-83EBF24EDCD4}"/>
              </a:ext>
            </a:extLst>
          </p:cNvPr>
          <p:cNvCxnSpPr>
            <a:cxnSpLocks/>
          </p:cNvCxnSpPr>
          <p:nvPr/>
        </p:nvCxnSpPr>
        <p:spPr>
          <a:xfrm>
            <a:off x="949479" y="2672258"/>
            <a:ext cx="21210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9B418-32BA-DB0A-1069-C0251EE48982}"/>
              </a:ext>
            </a:extLst>
          </p:cNvPr>
          <p:cNvCxnSpPr>
            <a:cxnSpLocks/>
          </p:cNvCxnSpPr>
          <p:nvPr/>
        </p:nvCxnSpPr>
        <p:spPr>
          <a:xfrm flipV="1">
            <a:off x="949479" y="3125196"/>
            <a:ext cx="212109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8C78C0-B40E-451F-31F0-E800CE5D5546}"/>
              </a:ext>
            </a:extLst>
          </p:cNvPr>
          <p:cNvSpPr txBox="1"/>
          <p:nvPr/>
        </p:nvSpPr>
        <p:spPr>
          <a:xfrm>
            <a:off x="290558" y="274847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&lt;an&gt;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2BFB1-8108-0771-526A-60F6AE5E96C9}"/>
              </a:ext>
            </a:extLst>
          </p:cNvPr>
          <p:cNvSpPr txBox="1"/>
          <p:nvPr/>
        </p:nvSpPr>
        <p:spPr>
          <a:xfrm>
            <a:off x="107667" y="49050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 err="1"/>
              <a:t>zulu</a:t>
            </a:r>
            <a:r>
              <a:rPr lang="en-US" altLang="zh-CN" dirty="0"/>
              <a:t>&gt;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3B9EF0-0A0F-B3C5-C1CB-3DB2AB58CBC6}"/>
              </a:ext>
            </a:extLst>
          </p:cNvPr>
          <p:cNvCxnSpPr>
            <a:cxnSpLocks/>
          </p:cNvCxnSpPr>
          <p:nvPr/>
        </p:nvCxnSpPr>
        <p:spPr>
          <a:xfrm>
            <a:off x="949478" y="4877797"/>
            <a:ext cx="21210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A970FB-9F21-D593-E947-8DBCB42D9029}"/>
              </a:ext>
            </a:extLst>
          </p:cNvPr>
          <p:cNvSpPr txBox="1"/>
          <p:nvPr/>
        </p:nvSpPr>
        <p:spPr>
          <a:xfrm>
            <a:off x="949478" y="549272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vocab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716F13-CB3E-5FEB-3DDB-1635155BB256}"/>
              </a:ext>
            </a:extLst>
          </p:cNvPr>
          <p:cNvSpPr/>
          <p:nvPr/>
        </p:nvSpPr>
        <p:spPr>
          <a:xfrm>
            <a:off x="546249" y="3770636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8E99AE-B333-EB86-23FA-C775A768E60A}"/>
              </a:ext>
            </a:extLst>
          </p:cNvPr>
          <p:cNvSpPr/>
          <p:nvPr/>
        </p:nvSpPr>
        <p:spPr>
          <a:xfrm>
            <a:off x="546249" y="4091478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3D6049-5A72-507A-955C-5640375A0BFF}"/>
              </a:ext>
            </a:extLst>
          </p:cNvPr>
          <p:cNvSpPr/>
          <p:nvPr/>
        </p:nvSpPr>
        <p:spPr>
          <a:xfrm>
            <a:off x="546249" y="4415739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34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AA12BC-6840-6E9C-4C2D-C28B3C94A6E2}"/>
              </a:ext>
            </a:extLst>
          </p:cNvPr>
          <p:cNvSpPr txBox="1"/>
          <p:nvPr/>
        </p:nvSpPr>
        <p:spPr>
          <a:xfrm>
            <a:off x="550114" y="1479419"/>
            <a:ext cx="18473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66E83-49E0-B95B-2E51-80BC56884AF7}"/>
              </a:ext>
            </a:extLst>
          </p:cNvPr>
          <p:cNvSpPr txBox="1"/>
          <p:nvPr/>
        </p:nvSpPr>
        <p:spPr>
          <a:xfrm>
            <a:off x="141831" y="1521950"/>
            <a:ext cx="11202747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introduce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user/item</a:t>
            </a:r>
            <a:r>
              <a:rPr lang="zh-CN" altLang="en-US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IDs</a:t>
            </a:r>
            <a:r>
              <a:rPr lang="zh-CN" altLang="en-US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corresponding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token embeddings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8876AB-DD42-5F51-FFFF-A6D1B618B919}"/>
              </a:ext>
            </a:extLst>
          </p:cNvPr>
          <p:cNvSpPr/>
          <p:nvPr/>
        </p:nvSpPr>
        <p:spPr>
          <a:xfrm>
            <a:off x="949479" y="2264260"/>
            <a:ext cx="2121093" cy="31317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C3B77-59A9-BCB5-B98A-9251ED13DE16}"/>
              </a:ext>
            </a:extLst>
          </p:cNvPr>
          <p:cNvSpPr/>
          <p:nvPr/>
        </p:nvSpPr>
        <p:spPr>
          <a:xfrm>
            <a:off x="5597678" y="2256672"/>
            <a:ext cx="2202105" cy="3139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51138-773B-D71E-00CB-F2D2E3B7946B}"/>
              </a:ext>
            </a:extLst>
          </p:cNvPr>
          <p:cNvSpPr/>
          <p:nvPr/>
        </p:nvSpPr>
        <p:spPr>
          <a:xfrm>
            <a:off x="9452031" y="2252537"/>
            <a:ext cx="2202105" cy="3185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195F-AE1B-A897-7912-D63FE2AA07C6}"/>
              </a:ext>
            </a:extLst>
          </p:cNvPr>
          <p:cNvSpPr txBox="1"/>
          <p:nvPr/>
        </p:nvSpPr>
        <p:spPr>
          <a:xfrm>
            <a:off x="123619" y="1027282"/>
            <a:ext cx="7021474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Paradigm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Combines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51203-DFFD-B540-A1B1-8B3532F3D472}"/>
              </a:ext>
            </a:extLst>
          </p:cNvPr>
          <p:cNvSpPr txBox="1"/>
          <p:nvPr/>
        </p:nvSpPr>
        <p:spPr>
          <a:xfrm>
            <a:off x="367267" y="230292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&lt;a&gt;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DA9050-7FF8-B0BA-9F4F-83EBF24EDCD4}"/>
              </a:ext>
            </a:extLst>
          </p:cNvPr>
          <p:cNvCxnSpPr>
            <a:cxnSpLocks/>
          </p:cNvCxnSpPr>
          <p:nvPr/>
        </p:nvCxnSpPr>
        <p:spPr>
          <a:xfrm>
            <a:off x="949479" y="2672258"/>
            <a:ext cx="21210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9B418-32BA-DB0A-1069-C0251EE48982}"/>
              </a:ext>
            </a:extLst>
          </p:cNvPr>
          <p:cNvCxnSpPr>
            <a:cxnSpLocks/>
          </p:cNvCxnSpPr>
          <p:nvPr/>
        </p:nvCxnSpPr>
        <p:spPr>
          <a:xfrm flipV="1">
            <a:off x="949479" y="3125196"/>
            <a:ext cx="212109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8C78C0-B40E-451F-31F0-E800CE5D5546}"/>
              </a:ext>
            </a:extLst>
          </p:cNvPr>
          <p:cNvSpPr txBox="1"/>
          <p:nvPr/>
        </p:nvSpPr>
        <p:spPr>
          <a:xfrm>
            <a:off x="290558" y="274847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&lt;an&gt;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2BFB1-8108-0771-526A-60F6AE5E96C9}"/>
              </a:ext>
            </a:extLst>
          </p:cNvPr>
          <p:cNvSpPr txBox="1"/>
          <p:nvPr/>
        </p:nvSpPr>
        <p:spPr>
          <a:xfrm>
            <a:off x="107667" y="49050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 err="1"/>
              <a:t>zulu</a:t>
            </a:r>
            <a:r>
              <a:rPr lang="en-US" altLang="zh-CN" dirty="0"/>
              <a:t>&gt;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3B9EF0-0A0F-B3C5-C1CB-3DB2AB58CBC6}"/>
              </a:ext>
            </a:extLst>
          </p:cNvPr>
          <p:cNvCxnSpPr>
            <a:cxnSpLocks/>
          </p:cNvCxnSpPr>
          <p:nvPr/>
        </p:nvCxnSpPr>
        <p:spPr>
          <a:xfrm>
            <a:off x="949478" y="4877797"/>
            <a:ext cx="21210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A970FB-9F21-D593-E947-8DBCB42D9029}"/>
              </a:ext>
            </a:extLst>
          </p:cNvPr>
          <p:cNvSpPr txBox="1"/>
          <p:nvPr/>
        </p:nvSpPr>
        <p:spPr>
          <a:xfrm>
            <a:off x="949478" y="549272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vocab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716F13-CB3E-5FEB-3DDB-1635155BB256}"/>
              </a:ext>
            </a:extLst>
          </p:cNvPr>
          <p:cNvSpPr/>
          <p:nvPr/>
        </p:nvSpPr>
        <p:spPr>
          <a:xfrm>
            <a:off x="546249" y="3770636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8E99AE-B333-EB86-23FA-C775A768E60A}"/>
              </a:ext>
            </a:extLst>
          </p:cNvPr>
          <p:cNvSpPr/>
          <p:nvPr/>
        </p:nvSpPr>
        <p:spPr>
          <a:xfrm>
            <a:off x="546249" y="4091478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3D6049-5A72-507A-955C-5640375A0BFF}"/>
              </a:ext>
            </a:extLst>
          </p:cNvPr>
          <p:cNvSpPr/>
          <p:nvPr/>
        </p:nvSpPr>
        <p:spPr>
          <a:xfrm>
            <a:off x="546249" y="4415739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90EC27A-9FE4-EC12-0341-36EA8AF8A55F}"/>
              </a:ext>
            </a:extLst>
          </p:cNvPr>
          <p:cNvSpPr/>
          <p:nvPr/>
        </p:nvSpPr>
        <p:spPr>
          <a:xfrm>
            <a:off x="3427412" y="3682874"/>
            <a:ext cx="985278" cy="361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BCBFC7-8D5A-F238-818A-DB6F8842B359}"/>
              </a:ext>
            </a:extLst>
          </p:cNvPr>
          <p:cNvSpPr txBox="1"/>
          <p:nvPr/>
        </p:nvSpPr>
        <p:spPr>
          <a:xfrm>
            <a:off x="3444357" y="3375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extend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1CDA83-3966-D2B1-484D-4CD00F36B3A2}"/>
              </a:ext>
            </a:extLst>
          </p:cNvPr>
          <p:cNvSpPr txBox="1"/>
          <p:nvPr/>
        </p:nvSpPr>
        <p:spPr>
          <a:xfrm>
            <a:off x="4476007" y="227505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&lt;user_1&gt;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E08397E-3EFD-493F-A4DF-441D16FF8B7E}"/>
              </a:ext>
            </a:extLst>
          </p:cNvPr>
          <p:cNvCxnSpPr>
            <a:cxnSpLocks/>
          </p:cNvCxnSpPr>
          <p:nvPr/>
        </p:nvCxnSpPr>
        <p:spPr>
          <a:xfrm>
            <a:off x="5597678" y="2662607"/>
            <a:ext cx="2202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3D82CC-2EF9-8FC5-2391-65A6FE5CCD6E}"/>
              </a:ext>
            </a:extLst>
          </p:cNvPr>
          <p:cNvCxnSpPr>
            <a:cxnSpLocks/>
          </p:cNvCxnSpPr>
          <p:nvPr/>
        </p:nvCxnSpPr>
        <p:spPr>
          <a:xfrm>
            <a:off x="5597678" y="3115546"/>
            <a:ext cx="2202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AA6A14-A7CF-BD16-9D5A-5D73690756AD}"/>
              </a:ext>
            </a:extLst>
          </p:cNvPr>
          <p:cNvSpPr txBox="1"/>
          <p:nvPr/>
        </p:nvSpPr>
        <p:spPr>
          <a:xfrm>
            <a:off x="4499408" y="272261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&lt;user_2&gt;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772373-EA74-5D49-FCDD-366BBAC72573}"/>
              </a:ext>
            </a:extLst>
          </p:cNvPr>
          <p:cNvSpPr txBox="1"/>
          <p:nvPr/>
        </p:nvSpPr>
        <p:spPr>
          <a:xfrm>
            <a:off x="4502506" y="494520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 err="1"/>
              <a:t>user_I</a:t>
            </a:r>
            <a:r>
              <a:rPr lang="en-US" altLang="zh-CN" dirty="0"/>
              <a:t>&gt;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5EFF6F-C82E-2FA6-621C-E63CF3CD65F2}"/>
              </a:ext>
            </a:extLst>
          </p:cNvPr>
          <p:cNvSpPr/>
          <p:nvPr/>
        </p:nvSpPr>
        <p:spPr>
          <a:xfrm>
            <a:off x="5152452" y="3723403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6687DB-43CF-D747-F81A-AE71606CFEF8}"/>
              </a:ext>
            </a:extLst>
          </p:cNvPr>
          <p:cNvSpPr/>
          <p:nvPr/>
        </p:nvSpPr>
        <p:spPr>
          <a:xfrm>
            <a:off x="5152452" y="4044245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486B2-51A6-4A39-B485-970497BCB04C}"/>
              </a:ext>
            </a:extLst>
          </p:cNvPr>
          <p:cNvSpPr/>
          <p:nvPr/>
        </p:nvSpPr>
        <p:spPr>
          <a:xfrm>
            <a:off x="5152452" y="4368506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7C6ED8-906F-7915-C8F7-8F6AECCF41CA}"/>
              </a:ext>
            </a:extLst>
          </p:cNvPr>
          <p:cNvCxnSpPr>
            <a:cxnSpLocks/>
          </p:cNvCxnSpPr>
          <p:nvPr/>
        </p:nvCxnSpPr>
        <p:spPr>
          <a:xfrm>
            <a:off x="5597678" y="4860645"/>
            <a:ext cx="2202105" cy="97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435766-FB14-2C4A-FBE8-C8AA72314676}"/>
              </a:ext>
            </a:extLst>
          </p:cNvPr>
          <p:cNvSpPr txBox="1"/>
          <p:nvPr/>
        </p:nvSpPr>
        <p:spPr>
          <a:xfrm>
            <a:off x="5672072" y="549806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22603E-00EE-3F1E-49BE-5D8F79F35E18}"/>
              </a:ext>
            </a:extLst>
          </p:cNvPr>
          <p:cNvSpPr txBox="1"/>
          <p:nvPr/>
        </p:nvSpPr>
        <p:spPr>
          <a:xfrm>
            <a:off x="9407678" y="548739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Item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04AE2-5BE4-6E66-683E-D97BB9C7FC6F}"/>
              </a:ext>
            </a:extLst>
          </p:cNvPr>
          <p:cNvSpPr txBox="1"/>
          <p:nvPr/>
        </p:nvSpPr>
        <p:spPr>
          <a:xfrm>
            <a:off x="8269338" y="222936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&lt;item_1&gt;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5EE0E-02EB-D6D6-85E4-D32C23E5C6B0}"/>
              </a:ext>
            </a:extLst>
          </p:cNvPr>
          <p:cNvSpPr txBox="1"/>
          <p:nvPr/>
        </p:nvSpPr>
        <p:spPr>
          <a:xfrm>
            <a:off x="8292739" y="267693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&lt;item_2&gt;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BB2453-9E34-E9DC-5689-DA87CF744BA8}"/>
              </a:ext>
            </a:extLst>
          </p:cNvPr>
          <p:cNvSpPr txBox="1"/>
          <p:nvPr/>
        </p:nvSpPr>
        <p:spPr>
          <a:xfrm>
            <a:off x="8269338" y="494520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 err="1"/>
              <a:t>item_J</a:t>
            </a:r>
            <a:r>
              <a:rPr lang="en-US" altLang="zh-CN" dirty="0"/>
              <a:t>&gt;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52635A-9756-1496-5D61-F3B5CF2AAD21}"/>
              </a:ext>
            </a:extLst>
          </p:cNvPr>
          <p:cNvSpPr/>
          <p:nvPr/>
        </p:nvSpPr>
        <p:spPr>
          <a:xfrm>
            <a:off x="8854613" y="3688509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F77F3-8C04-7B7D-8D40-139A978CA7A4}"/>
              </a:ext>
            </a:extLst>
          </p:cNvPr>
          <p:cNvSpPr/>
          <p:nvPr/>
        </p:nvSpPr>
        <p:spPr>
          <a:xfrm>
            <a:off x="8854613" y="4009351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A249F1-F047-4600-B8E7-D4A63C05A5AE}"/>
              </a:ext>
            </a:extLst>
          </p:cNvPr>
          <p:cNvSpPr/>
          <p:nvPr/>
        </p:nvSpPr>
        <p:spPr>
          <a:xfrm>
            <a:off x="8854613" y="4333612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AC25B3-E02C-D3A0-00DE-B441B9A91C8F}"/>
              </a:ext>
            </a:extLst>
          </p:cNvPr>
          <p:cNvCxnSpPr>
            <a:cxnSpLocks/>
          </p:cNvCxnSpPr>
          <p:nvPr/>
        </p:nvCxnSpPr>
        <p:spPr>
          <a:xfrm>
            <a:off x="9449784" y="2688616"/>
            <a:ext cx="2204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EC1524-8BE1-DD4E-E3F8-F30097B88027}"/>
              </a:ext>
            </a:extLst>
          </p:cNvPr>
          <p:cNvCxnSpPr>
            <a:cxnSpLocks/>
          </p:cNvCxnSpPr>
          <p:nvPr/>
        </p:nvCxnSpPr>
        <p:spPr>
          <a:xfrm>
            <a:off x="9449784" y="3141555"/>
            <a:ext cx="2204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1FF45F-E2A3-F04B-E3AF-7B6C041A3F3D}"/>
              </a:ext>
            </a:extLst>
          </p:cNvPr>
          <p:cNvCxnSpPr>
            <a:cxnSpLocks/>
          </p:cNvCxnSpPr>
          <p:nvPr/>
        </p:nvCxnSpPr>
        <p:spPr>
          <a:xfrm>
            <a:off x="9449784" y="4905085"/>
            <a:ext cx="2204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438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AA12BC-6840-6E9C-4C2D-C28B3C94A6E2}"/>
              </a:ext>
            </a:extLst>
          </p:cNvPr>
          <p:cNvSpPr txBox="1"/>
          <p:nvPr/>
        </p:nvSpPr>
        <p:spPr>
          <a:xfrm>
            <a:off x="550114" y="1479419"/>
            <a:ext cx="18473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66E83-49E0-B95B-2E51-80BC56884AF7}"/>
              </a:ext>
            </a:extLst>
          </p:cNvPr>
          <p:cNvSpPr txBox="1"/>
          <p:nvPr/>
        </p:nvSpPr>
        <p:spPr>
          <a:xfrm>
            <a:off x="141831" y="1521950"/>
            <a:ext cx="11120993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introduce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user/item</a:t>
            </a:r>
            <a:r>
              <a:rPr lang="zh-CN" altLang="en-US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IDs</a:t>
            </a:r>
            <a:r>
              <a:rPr lang="zh-CN" altLang="en-US" sz="2299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corresponding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8876AB-DD42-5F51-FFFF-A6D1B618B919}"/>
              </a:ext>
            </a:extLst>
          </p:cNvPr>
          <p:cNvSpPr/>
          <p:nvPr/>
        </p:nvSpPr>
        <p:spPr>
          <a:xfrm>
            <a:off x="949479" y="2264260"/>
            <a:ext cx="2121093" cy="31317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C3B77-59A9-BCB5-B98A-9251ED13DE16}"/>
              </a:ext>
            </a:extLst>
          </p:cNvPr>
          <p:cNvSpPr/>
          <p:nvPr/>
        </p:nvSpPr>
        <p:spPr>
          <a:xfrm>
            <a:off x="5597678" y="2256672"/>
            <a:ext cx="2202105" cy="3139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51138-773B-D71E-00CB-F2D2E3B7946B}"/>
              </a:ext>
            </a:extLst>
          </p:cNvPr>
          <p:cNvSpPr/>
          <p:nvPr/>
        </p:nvSpPr>
        <p:spPr>
          <a:xfrm>
            <a:off x="9452031" y="2252537"/>
            <a:ext cx="2202105" cy="3185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195F-AE1B-A897-7912-D63FE2AA07C6}"/>
              </a:ext>
            </a:extLst>
          </p:cNvPr>
          <p:cNvSpPr txBox="1"/>
          <p:nvPr/>
        </p:nvSpPr>
        <p:spPr>
          <a:xfrm>
            <a:off x="123619" y="1027282"/>
            <a:ext cx="7021474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Paradigm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Combines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51203-DFFD-B540-A1B1-8B3532F3D472}"/>
              </a:ext>
            </a:extLst>
          </p:cNvPr>
          <p:cNvSpPr txBox="1"/>
          <p:nvPr/>
        </p:nvSpPr>
        <p:spPr>
          <a:xfrm>
            <a:off x="367267" y="230292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&lt;a&gt;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DA9050-7FF8-B0BA-9F4F-83EBF24EDCD4}"/>
              </a:ext>
            </a:extLst>
          </p:cNvPr>
          <p:cNvCxnSpPr>
            <a:cxnSpLocks/>
          </p:cNvCxnSpPr>
          <p:nvPr/>
        </p:nvCxnSpPr>
        <p:spPr>
          <a:xfrm>
            <a:off x="949479" y="2672258"/>
            <a:ext cx="21210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9B418-32BA-DB0A-1069-C0251EE48982}"/>
              </a:ext>
            </a:extLst>
          </p:cNvPr>
          <p:cNvCxnSpPr>
            <a:cxnSpLocks/>
          </p:cNvCxnSpPr>
          <p:nvPr/>
        </p:nvCxnSpPr>
        <p:spPr>
          <a:xfrm flipV="1">
            <a:off x="949479" y="3125196"/>
            <a:ext cx="212109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8C78C0-B40E-451F-31F0-E800CE5D5546}"/>
              </a:ext>
            </a:extLst>
          </p:cNvPr>
          <p:cNvSpPr txBox="1"/>
          <p:nvPr/>
        </p:nvSpPr>
        <p:spPr>
          <a:xfrm>
            <a:off x="290558" y="274847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&lt;an&gt;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2BFB1-8108-0771-526A-60F6AE5E96C9}"/>
              </a:ext>
            </a:extLst>
          </p:cNvPr>
          <p:cNvSpPr txBox="1"/>
          <p:nvPr/>
        </p:nvSpPr>
        <p:spPr>
          <a:xfrm>
            <a:off x="107667" y="49050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 err="1"/>
              <a:t>zulu</a:t>
            </a:r>
            <a:r>
              <a:rPr lang="en-US" altLang="zh-CN" dirty="0"/>
              <a:t>&gt;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3B9EF0-0A0F-B3C5-C1CB-3DB2AB58CBC6}"/>
              </a:ext>
            </a:extLst>
          </p:cNvPr>
          <p:cNvCxnSpPr>
            <a:cxnSpLocks/>
          </p:cNvCxnSpPr>
          <p:nvPr/>
        </p:nvCxnSpPr>
        <p:spPr>
          <a:xfrm>
            <a:off x="949478" y="4877797"/>
            <a:ext cx="21210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A970FB-9F21-D593-E947-8DBCB42D9029}"/>
              </a:ext>
            </a:extLst>
          </p:cNvPr>
          <p:cNvSpPr txBox="1"/>
          <p:nvPr/>
        </p:nvSpPr>
        <p:spPr>
          <a:xfrm>
            <a:off x="949478" y="549272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vocab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716F13-CB3E-5FEB-3DDB-1635155BB256}"/>
              </a:ext>
            </a:extLst>
          </p:cNvPr>
          <p:cNvSpPr/>
          <p:nvPr/>
        </p:nvSpPr>
        <p:spPr>
          <a:xfrm>
            <a:off x="546249" y="3770636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8E99AE-B333-EB86-23FA-C775A768E60A}"/>
              </a:ext>
            </a:extLst>
          </p:cNvPr>
          <p:cNvSpPr/>
          <p:nvPr/>
        </p:nvSpPr>
        <p:spPr>
          <a:xfrm>
            <a:off x="546249" y="4091478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3D6049-5A72-507A-955C-5640375A0BFF}"/>
              </a:ext>
            </a:extLst>
          </p:cNvPr>
          <p:cNvSpPr/>
          <p:nvPr/>
        </p:nvSpPr>
        <p:spPr>
          <a:xfrm>
            <a:off x="546249" y="4415739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1CDA83-3966-D2B1-484D-4CD00F36B3A2}"/>
              </a:ext>
            </a:extLst>
          </p:cNvPr>
          <p:cNvSpPr txBox="1"/>
          <p:nvPr/>
        </p:nvSpPr>
        <p:spPr>
          <a:xfrm>
            <a:off x="4476007" y="227505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&lt;user_1&gt;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E08397E-3EFD-493F-A4DF-441D16FF8B7E}"/>
              </a:ext>
            </a:extLst>
          </p:cNvPr>
          <p:cNvCxnSpPr>
            <a:cxnSpLocks/>
          </p:cNvCxnSpPr>
          <p:nvPr/>
        </p:nvCxnSpPr>
        <p:spPr>
          <a:xfrm>
            <a:off x="5597678" y="2662607"/>
            <a:ext cx="2202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3D82CC-2EF9-8FC5-2391-65A6FE5CCD6E}"/>
              </a:ext>
            </a:extLst>
          </p:cNvPr>
          <p:cNvCxnSpPr>
            <a:cxnSpLocks/>
          </p:cNvCxnSpPr>
          <p:nvPr/>
        </p:nvCxnSpPr>
        <p:spPr>
          <a:xfrm>
            <a:off x="5597678" y="3115546"/>
            <a:ext cx="2202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AA6A14-A7CF-BD16-9D5A-5D73690756AD}"/>
              </a:ext>
            </a:extLst>
          </p:cNvPr>
          <p:cNvSpPr txBox="1"/>
          <p:nvPr/>
        </p:nvSpPr>
        <p:spPr>
          <a:xfrm>
            <a:off x="4499408" y="272261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&lt;user_2&gt;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772373-EA74-5D49-FCDD-366BBAC72573}"/>
              </a:ext>
            </a:extLst>
          </p:cNvPr>
          <p:cNvSpPr txBox="1"/>
          <p:nvPr/>
        </p:nvSpPr>
        <p:spPr>
          <a:xfrm>
            <a:off x="4502506" y="494520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 err="1"/>
              <a:t>user_I</a:t>
            </a:r>
            <a:r>
              <a:rPr lang="en-US" altLang="zh-CN" dirty="0"/>
              <a:t>&gt;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5EFF6F-C82E-2FA6-621C-E63CF3CD65F2}"/>
              </a:ext>
            </a:extLst>
          </p:cNvPr>
          <p:cNvSpPr/>
          <p:nvPr/>
        </p:nvSpPr>
        <p:spPr>
          <a:xfrm>
            <a:off x="5152452" y="3723403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6687DB-43CF-D747-F81A-AE71606CFEF8}"/>
              </a:ext>
            </a:extLst>
          </p:cNvPr>
          <p:cNvSpPr/>
          <p:nvPr/>
        </p:nvSpPr>
        <p:spPr>
          <a:xfrm>
            <a:off x="5152452" y="4044245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486B2-51A6-4A39-B485-970497BCB04C}"/>
              </a:ext>
            </a:extLst>
          </p:cNvPr>
          <p:cNvSpPr/>
          <p:nvPr/>
        </p:nvSpPr>
        <p:spPr>
          <a:xfrm>
            <a:off x="5152452" y="4368506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7C6ED8-906F-7915-C8F7-8F6AECCF41CA}"/>
              </a:ext>
            </a:extLst>
          </p:cNvPr>
          <p:cNvCxnSpPr>
            <a:cxnSpLocks/>
          </p:cNvCxnSpPr>
          <p:nvPr/>
        </p:nvCxnSpPr>
        <p:spPr>
          <a:xfrm>
            <a:off x="5597678" y="4860645"/>
            <a:ext cx="2202105" cy="97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435766-FB14-2C4A-FBE8-C8AA72314676}"/>
              </a:ext>
            </a:extLst>
          </p:cNvPr>
          <p:cNvSpPr txBox="1"/>
          <p:nvPr/>
        </p:nvSpPr>
        <p:spPr>
          <a:xfrm>
            <a:off x="5672072" y="549806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22603E-00EE-3F1E-49BE-5D8F79F35E18}"/>
              </a:ext>
            </a:extLst>
          </p:cNvPr>
          <p:cNvSpPr txBox="1"/>
          <p:nvPr/>
        </p:nvSpPr>
        <p:spPr>
          <a:xfrm>
            <a:off x="9407678" y="548739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Item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04AE2-5BE4-6E66-683E-D97BB9C7FC6F}"/>
              </a:ext>
            </a:extLst>
          </p:cNvPr>
          <p:cNvSpPr txBox="1"/>
          <p:nvPr/>
        </p:nvSpPr>
        <p:spPr>
          <a:xfrm>
            <a:off x="8269338" y="222936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&lt;item_1&gt;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5EE0E-02EB-D6D6-85E4-D32C23E5C6B0}"/>
              </a:ext>
            </a:extLst>
          </p:cNvPr>
          <p:cNvSpPr txBox="1"/>
          <p:nvPr/>
        </p:nvSpPr>
        <p:spPr>
          <a:xfrm>
            <a:off x="8292739" y="267693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&lt;item_2&gt;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BB2453-9E34-E9DC-5689-DA87CF744BA8}"/>
              </a:ext>
            </a:extLst>
          </p:cNvPr>
          <p:cNvSpPr txBox="1"/>
          <p:nvPr/>
        </p:nvSpPr>
        <p:spPr>
          <a:xfrm>
            <a:off x="8269338" y="494520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 err="1"/>
              <a:t>item_J</a:t>
            </a:r>
            <a:r>
              <a:rPr lang="en-US" altLang="zh-CN" dirty="0"/>
              <a:t>&gt;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52635A-9756-1496-5D61-F3B5CF2AAD21}"/>
              </a:ext>
            </a:extLst>
          </p:cNvPr>
          <p:cNvSpPr/>
          <p:nvPr/>
        </p:nvSpPr>
        <p:spPr>
          <a:xfrm>
            <a:off x="8854613" y="3688509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F77F3-8C04-7B7D-8D40-139A978CA7A4}"/>
              </a:ext>
            </a:extLst>
          </p:cNvPr>
          <p:cNvSpPr/>
          <p:nvPr/>
        </p:nvSpPr>
        <p:spPr>
          <a:xfrm>
            <a:off x="8854613" y="4009351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A249F1-F047-4600-B8E7-D4A63C05A5AE}"/>
              </a:ext>
            </a:extLst>
          </p:cNvPr>
          <p:cNvSpPr/>
          <p:nvPr/>
        </p:nvSpPr>
        <p:spPr>
          <a:xfrm>
            <a:off x="8854613" y="4333612"/>
            <a:ext cx="81061" cy="81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AC25B3-E02C-D3A0-00DE-B441B9A91C8F}"/>
              </a:ext>
            </a:extLst>
          </p:cNvPr>
          <p:cNvCxnSpPr>
            <a:cxnSpLocks/>
          </p:cNvCxnSpPr>
          <p:nvPr/>
        </p:nvCxnSpPr>
        <p:spPr>
          <a:xfrm>
            <a:off x="9449784" y="2688616"/>
            <a:ext cx="2204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EC1524-8BE1-DD4E-E3F8-F30097B88027}"/>
              </a:ext>
            </a:extLst>
          </p:cNvPr>
          <p:cNvCxnSpPr>
            <a:cxnSpLocks/>
          </p:cNvCxnSpPr>
          <p:nvPr/>
        </p:nvCxnSpPr>
        <p:spPr>
          <a:xfrm>
            <a:off x="9449784" y="3141555"/>
            <a:ext cx="2204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1FF45F-E2A3-F04B-E3AF-7B6C041A3F3D}"/>
              </a:ext>
            </a:extLst>
          </p:cNvPr>
          <p:cNvCxnSpPr>
            <a:cxnSpLocks/>
          </p:cNvCxnSpPr>
          <p:nvPr/>
        </p:nvCxnSpPr>
        <p:spPr>
          <a:xfrm>
            <a:off x="9449784" y="4905085"/>
            <a:ext cx="2204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BBC19E-AED2-A481-7972-5A637BB4A943}"/>
              </a:ext>
            </a:extLst>
          </p:cNvPr>
          <p:cNvSpPr txBox="1"/>
          <p:nvPr/>
        </p:nvSpPr>
        <p:spPr>
          <a:xfrm>
            <a:off x="290558" y="6011334"/>
            <a:ext cx="9483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Benefits: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User/item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semantics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can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faithfully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represented</a:t>
            </a:r>
            <a:endParaRPr lang="en-US" sz="20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0A35B63-B48B-003B-52AD-917D6F5A95FF}"/>
              </a:ext>
            </a:extLst>
          </p:cNvPr>
          <p:cNvSpPr/>
          <p:nvPr/>
        </p:nvSpPr>
        <p:spPr>
          <a:xfrm>
            <a:off x="3427412" y="3682874"/>
            <a:ext cx="985278" cy="361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B77484-E0DD-2407-5EB8-A18FBD6817B0}"/>
              </a:ext>
            </a:extLst>
          </p:cNvPr>
          <p:cNvSpPr txBox="1"/>
          <p:nvPr/>
        </p:nvSpPr>
        <p:spPr>
          <a:xfrm>
            <a:off x="3444357" y="3375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extend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16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66F5CB7-74B3-EFCF-4908-DFA5833D5B49}"/>
              </a:ext>
            </a:extLst>
          </p:cNvPr>
          <p:cNvSpPr txBox="1"/>
          <p:nvPr/>
        </p:nvSpPr>
        <p:spPr>
          <a:xfrm>
            <a:off x="123619" y="1027282"/>
            <a:ext cx="2252540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F6D342-5564-C636-E65A-D629CCF8A4EB}"/>
              </a:ext>
            </a:extLst>
          </p:cNvPr>
          <p:cNvSpPr txBox="1"/>
          <p:nvPr/>
        </p:nvSpPr>
        <p:spPr>
          <a:xfrm>
            <a:off x="141831" y="1521950"/>
            <a:ext cx="8387874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effectively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user/item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embeddings?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04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7" name="object 3">
            <a:extLst>
              <a:ext uri="{FF2B5EF4-FFF2-40B4-BE49-F238E27FC236}">
                <a16:creationId xmlns:a16="http://schemas.microsoft.com/office/drawing/2014/main" id="{E77DB191-1DA5-AFC1-FA63-169D770E3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D6C30-C115-C5FD-84F0-BD44C4C10A39}"/>
              </a:ext>
            </a:extLst>
          </p:cNvPr>
          <p:cNvSpPr txBox="1"/>
          <p:nvPr/>
        </p:nvSpPr>
        <p:spPr>
          <a:xfrm>
            <a:off x="123619" y="1027282"/>
            <a:ext cx="5779146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Pretraining: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 err="1">
                <a:latin typeface="Arial" panose="020B0604020202020204" pitchFamily="34" charset="0"/>
                <a:cs typeface="Arial" panose="020B0604020202020204" pitchFamily="34" charset="0"/>
              </a:rPr>
              <a:t>Soft+Hard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Prompting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925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AA12BC-6840-6E9C-4C2D-C28B3C94A6E2}"/>
              </a:ext>
            </a:extLst>
          </p:cNvPr>
          <p:cNvSpPr txBox="1"/>
          <p:nvPr/>
        </p:nvSpPr>
        <p:spPr>
          <a:xfrm>
            <a:off x="550114" y="1479419"/>
            <a:ext cx="18473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66E83-49E0-B95B-2E51-80BC56884AF7}"/>
              </a:ext>
            </a:extLst>
          </p:cNvPr>
          <p:cNvSpPr txBox="1"/>
          <p:nvPr/>
        </p:nvSpPr>
        <p:spPr>
          <a:xfrm>
            <a:off x="141831" y="1521950"/>
            <a:ext cx="3397725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E77DB191-1DA5-AFC1-FA63-169D770E3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D6C30-C115-C5FD-84F0-BD44C4C10A39}"/>
              </a:ext>
            </a:extLst>
          </p:cNvPr>
          <p:cNvSpPr txBox="1"/>
          <p:nvPr/>
        </p:nvSpPr>
        <p:spPr>
          <a:xfrm>
            <a:off x="123619" y="1027282"/>
            <a:ext cx="5779146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Pretraining: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 err="1">
                <a:latin typeface="Arial" panose="020B0604020202020204" pitchFamily="34" charset="0"/>
                <a:cs typeface="Arial" panose="020B0604020202020204" pitchFamily="34" charset="0"/>
              </a:rPr>
              <a:t>Soft+Hard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Prompting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ey box with black text and green and yellow text&#10;&#10;Description automatically generated">
            <a:extLst>
              <a:ext uri="{FF2B5EF4-FFF2-40B4-BE49-F238E27FC236}">
                <a16:creationId xmlns:a16="http://schemas.microsoft.com/office/drawing/2014/main" id="{9F37D913-1890-BD73-4F7E-9C6D1A4C9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65" y="2667000"/>
            <a:ext cx="6240288" cy="1400581"/>
          </a:xfrm>
          <a:prstGeom prst="rect">
            <a:avLst/>
          </a:prstGeom>
        </p:spPr>
      </p:pic>
      <p:pic>
        <p:nvPicPr>
          <p:cNvPr id="2" name="object 14">
            <a:extLst>
              <a:ext uri="{FF2B5EF4-FFF2-40B4-BE49-F238E27FC236}">
                <a16:creationId xmlns:a16="http://schemas.microsoft.com/office/drawing/2014/main" id="{17E6FE4F-8E44-5914-211F-5C6AF4B9FAC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3304" y="2112579"/>
            <a:ext cx="2349598" cy="2448366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65CF4F1-08FE-0C3E-8F15-B92C2E6E819F}"/>
              </a:ext>
            </a:extLst>
          </p:cNvPr>
          <p:cNvSpPr/>
          <p:nvPr/>
        </p:nvSpPr>
        <p:spPr>
          <a:xfrm>
            <a:off x="3734944" y="3126757"/>
            <a:ext cx="1143000" cy="37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15A60-2366-8496-DB04-A5458A14FB49}"/>
              </a:ext>
            </a:extLst>
          </p:cNvPr>
          <p:cNvSpPr txBox="1"/>
          <p:nvPr/>
        </p:nvSpPr>
        <p:spPr>
          <a:xfrm>
            <a:off x="3656012" y="275742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transform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997F9-126E-E386-1B94-FC9576932507}"/>
              </a:ext>
            </a:extLst>
          </p:cNvPr>
          <p:cNvSpPr txBox="1"/>
          <p:nvPr/>
        </p:nvSpPr>
        <p:spPr>
          <a:xfrm>
            <a:off x="1635892" y="460079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Interactions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F77A7-00FA-F54E-D131-353E248E12A8}"/>
              </a:ext>
            </a:extLst>
          </p:cNvPr>
          <p:cNvSpPr txBox="1"/>
          <p:nvPr/>
        </p:nvSpPr>
        <p:spPr>
          <a:xfrm>
            <a:off x="7618412" y="408966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39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AA12BC-6840-6E9C-4C2D-C28B3C94A6E2}"/>
              </a:ext>
            </a:extLst>
          </p:cNvPr>
          <p:cNvSpPr txBox="1"/>
          <p:nvPr/>
        </p:nvSpPr>
        <p:spPr>
          <a:xfrm>
            <a:off x="550114" y="1479419"/>
            <a:ext cx="18473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66E83-49E0-B95B-2E51-80BC56884AF7}"/>
              </a:ext>
            </a:extLst>
          </p:cNvPr>
          <p:cNvSpPr txBox="1"/>
          <p:nvPr/>
        </p:nvSpPr>
        <p:spPr>
          <a:xfrm>
            <a:off x="141831" y="1521950"/>
            <a:ext cx="3397725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E77DB191-1DA5-AFC1-FA63-169D770E3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D6C30-C115-C5FD-84F0-BD44C4C10A39}"/>
              </a:ext>
            </a:extLst>
          </p:cNvPr>
          <p:cNvSpPr txBox="1"/>
          <p:nvPr/>
        </p:nvSpPr>
        <p:spPr>
          <a:xfrm>
            <a:off x="123619" y="1027282"/>
            <a:ext cx="5779146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Pretraining: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 err="1">
                <a:latin typeface="Arial" panose="020B0604020202020204" pitchFamily="34" charset="0"/>
                <a:cs typeface="Arial" panose="020B0604020202020204" pitchFamily="34" charset="0"/>
              </a:rPr>
              <a:t>Soft+Hard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Prompting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47891-7801-06E8-5AF8-6D841FE16558}"/>
              </a:ext>
            </a:extLst>
          </p:cNvPr>
          <p:cNvSpPr txBox="1"/>
          <p:nvPr/>
        </p:nvSpPr>
        <p:spPr>
          <a:xfrm>
            <a:off x="537961" y="5611632"/>
            <a:ext cx="6825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heterogenous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user/vocab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F52B7B-9D52-69E7-5DB0-AB46390D17D8}"/>
              </a:ext>
            </a:extLst>
          </p:cNvPr>
          <p:cNvSpPr txBox="1"/>
          <p:nvPr/>
        </p:nvSpPr>
        <p:spPr>
          <a:xfrm>
            <a:off x="550114" y="6000690"/>
            <a:ext cx="6386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completion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homogenous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B3297F-FD20-2082-2775-FCF0492A5BEF}"/>
              </a:ext>
            </a:extLst>
          </p:cNvPr>
          <p:cNvSpPr txBox="1"/>
          <p:nvPr/>
        </p:nvSpPr>
        <p:spPr>
          <a:xfrm>
            <a:off x="168714" y="5145536"/>
            <a:ext cx="9038052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into: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grey box with black text and green and yellow text&#10;&#10;Description automatically generated">
            <a:extLst>
              <a:ext uri="{FF2B5EF4-FFF2-40B4-BE49-F238E27FC236}">
                <a16:creationId xmlns:a16="http://schemas.microsoft.com/office/drawing/2014/main" id="{435651FC-26AD-6EBD-F4AE-ECCED52CB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65" y="2667000"/>
            <a:ext cx="6240288" cy="1400581"/>
          </a:xfrm>
          <a:prstGeom prst="rect">
            <a:avLst/>
          </a:prstGeom>
        </p:spPr>
      </p:pic>
      <p:pic>
        <p:nvPicPr>
          <p:cNvPr id="3" name="object 14">
            <a:extLst>
              <a:ext uri="{FF2B5EF4-FFF2-40B4-BE49-F238E27FC236}">
                <a16:creationId xmlns:a16="http://schemas.microsoft.com/office/drawing/2014/main" id="{FA6449A5-251E-D4A5-DF6C-977A07FFF76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3304" y="2112579"/>
            <a:ext cx="2349598" cy="244836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98A73326-3A4E-65FB-F7B1-4D19FF9021B3}"/>
              </a:ext>
            </a:extLst>
          </p:cNvPr>
          <p:cNvSpPr/>
          <p:nvPr/>
        </p:nvSpPr>
        <p:spPr>
          <a:xfrm>
            <a:off x="3734944" y="3126757"/>
            <a:ext cx="1143000" cy="37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10E80-54C1-88F5-D1B3-C302B961B2F5}"/>
              </a:ext>
            </a:extLst>
          </p:cNvPr>
          <p:cNvSpPr txBox="1"/>
          <p:nvPr/>
        </p:nvSpPr>
        <p:spPr>
          <a:xfrm>
            <a:off x="3656012" y="275742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transform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95AE6-C978-B590-974A-65F1F630F195}"/>
              </a:ext>
            </a:extLst>
          </p:cNvPr>
          <p:cNvSpPr txBox="1"/>
          <p:nvPr/>
        </p:nvSpPr>
        <p:spPr>
          <a:xfrm>
            <a:off x="1635892" y="460079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Interactions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BBC1E-572C-3A0A-3BC0-459686D2E396}"/>
              </a:ext>
            </a:extLst>
          </p:cNvPr>
          <p:cNvSpPr txBox="1"/>
          <p:nvPr/>
        </p:nvSpPr>
        <p:spPr>
          <a:xfrm>
            <a:off x="7618412" y="408966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83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AA12BC-6840-6E9C-4C2D-C28B3C94A6E2}"/>
              </a:ext>
            </a:extLst>
          </p:cNvPr>
          <p:cNvSpPr txBox="1"/>
          <p:nvPr/>
        </p:nvSpPr>
        <p:spPr>
          <a:xfrm>
            <a:off x="550114" y="1479419"/>
            <a:ext cx="18473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66E83-49E0-B95B-2E51-80BC56884AF7}"/>
              </a:ext>
            </a:extLst>
          </p:cNvPr>
          <p:cNvSpPr txBox="1"/>
          <p:nvPr/>
        </p:nvSpPr>
        <p:spPr>
          <a:xfrm>
            <a:off x="141831" y="1521950"/>
            <a:ext cx="2710037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E77DB191-1DA5-AFC1-FA63-169D770E3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D6C30-C115-C5FD-84F0-BD44C4C10A39}"/>
              </a:ext>
            </a:extLst>
          </p:cNvPr>
          <p:cNvSpPr txBox="1"/>
          <p:nvPr/>
        </p:nvSpPr>
        <p:spPr>
          <a:xfrm>
            <a:off x="123619" y="1027282"/>
            <a:ext cx="5779146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Pretraining: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 err="1">
                <a:latin typeface="Arial" panose="020B0604020202020204" pitchFamily="34" charset="0"/>
                <a:cs typeface="Arial" panose="020B0604020202020204" pitchFamily="34" charset="0"/>
              </a:rPr>
              <a:t>Soft+Hard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Prompting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CF54C2-E5A4-FFE3-7284-2B7699B4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86" y="2454114"/>
            <a:ext cx="5771003" cy="136663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F84725-0381-2168-770F-47BB709B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7" y="2209800"/>
            <a:ext cx="3615993" cy="234339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DBEB607-C386-2E2A-A317-6AF4D43BFE69}"/>
              </a:ext>
            </a:extLst>
          </p:cNvPr>
          <p:cNvSpPr/>
          <p:nvPr/>
        </p:nvSpPr>
        <p:spPr>
          <a:xfrm>
            <a:off x="4503933" y="3058795"/>
            <a:ext cx="1143000" cy="37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7C93F-EAD8-DD7A-CB15-D4F6C6DF07AC}"/>
              </a:ext>
            </a:extLst>
          </p:cNvPr>
          <p:cNvSpPr txBox="1"/>
          <p:nvPr/>
        </p:nvSpPr>
        <p:spPr>
          <a:xfrm>
            <a:off x="4425001" y="268946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6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AA12BC-6840-6E9C-4C2D-C28B3C94A6E2}"/>
              </a:ext>
            </a:extLst>
          </p:cNvPr>
          <p:cNvSpPr txBox="1"/>
          <p:nvPr/>
        </p:nvSpPr>
        <p:spPr>
          <a:xfrm>
            <a:off x="550114" y="1479419"/>
            <a:ext cx="18473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66E83-49E0-B95B-2E51-80BC56884AF7}"/>
              </a:ext>
            </a:extLst>
          </p:cNvPr>
          <p:cNvSpPr txBox="1"/>
          <p:nvPr/>
        </p:nvSpPr>
        <p:spPr>
          <a:xfrm>
            <a:off x="141831" y="1521950"/>
            <a:ext cx="2710037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E77DB191-1DA5-AFC1-FA63-169D770E3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D6C30-C115-C5FD-84F0-BD44C4C10A39}"/>
              </a:ext>
            </a:extLst>
          </p:cNvPr>
          <p:cNvSpPr txBox="1"/>
          <p:nvPr/>
        </p:nvSpPr>
        <p:spPr>
          <a:xfrm>
            <a:off x="123619" y="1027282"/>
            <a:ext cx="5779146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Pretraining: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 err="1">
                <a:latin typeface="Arial" panose="020B0604020202020204" pitchFamily="34" charset="0"/>
                <a:cs typeface="Arial" panose="020B0604020202020204" pitchFamily="34" charset="0"/>
              </a:rPr>
              <a:t>Soft+Hard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Prompting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8C07FB-9B19-480D-1EE3-EDB25DFFA4A7}"/>
              </a:ext>
            </a:extLst>
          </p:cNvPr>
          <p:cNvSpPr txBox="1"/>
          <p:nvPr/>
        </p:nvSpPr>
        <p:spPr>
          <a:xfrm>
            <a:off x="531812" y="5554542"/>
            <a:ext cx="7310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heterogenous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user/item/vocab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6781E-CAD7-83E2-4613-C01644BB6A06}"/>
              </a:ext>
            </a:extLst>
          </p:cNvPr>
          <p:cNvSpPr txBox="1"/>
          <p:nvPr/>
        </p:nvSpPr>
        <p:spPr>
          <a:xfrm>
            <a:off x="543965" y="5924490"/>
            <a:ext cx="6587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completion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homogenous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vocab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AB51AB-3482-4BC3-BE66-9D592F667D13}"/>
              </a:ext>
            </a:extLst>
          </p:cNvPr>
          <p:cNvSpPr txBox="1"/>
          <p:nvPr/>
        </p:nvSpPr>
        <p:spPr>
          <a:xfrm>
            <a:off x="168714" y="5001194"/>
            <a:ext cx="8350363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into: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4C0A16-2EFF-3C6C-FA2A-94BE51DDB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86" y="2454114"/>
            <a:ext cx="5771003" cy="136663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4AD86A0-8D94-9B8E-F9AF-A0A0974F3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7" y="2209800"/>
            <a:ext cx="3615993" cy="234339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20CC634-CDB6-7DD1-5CCA-920D5F253C5C}"/>
              </a:ext>
            </a:extLst>
          </p:cNvPr>
          <p:cNvSpPr/>
          <p:nvPr/>
        </p:nvSpPr>
        <p:spPr>
          <a:xfrm>
            <a:off x="4503933" y="3058795"/>
            <a:ext cx="1143000" cy="37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C61D-B9DE-9386-E9D2-B7A42EDD4C78}"/>
              </a:ext>
            </a:extLst>
          </p:cNvPr>
          <p:cNvSpPr txBox="1"/>
          <p:nvPr/>
        </p:nvSpPr>
        <p:spPr>
          <a:xfrm>
            <a:off x="4425001" y="268946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5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Background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DC9A25-6C69-BE3C-EA66-3C90D20AAB87}"/>
              </a:ext>
            </a:extLst>
          </p:cNvPr>
          <p:cNvSpPr txBox="1"/>
          <p:nvPr/>
        </p:nvSpPr>
        <p:spPr>
          <a:xfrm>
            <a:off x="4018724" y="2212470"/>
            <a:ext cx="867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8D5A8-2281-3356-9B46-9405C4313587}"/>
              </a:ext>
            </a:extLst>
          </p:cNvPr>
          <p:cNvSpPr txBox="1"/>
          <p:nvPr/>
        </p:nvSpPr>
        <p:spPr>
          <a:xfrm>
            <a:off x="1010615" y="2507899"/>
            <a:ext cx="8186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D5FC2E-7C82-748C-ECF0-4304F7FBDA53}"/>
              </a:ext>
            </a:extLst>
          </p:cNvPr>
          <p:cNvGrpSpPr/>
          <p:nvPr/>
        </p:nvGrpSpPr>
        <p:grpSpPr>
          <a:xfrm>
            <a:off x="989012" y="2738921"/>
            <a:ext cx="4004767" cy="3100269"/>
            <a:chOff x="899744" y="2620735"/>
            <a:chExt cx="4102306" cy="317577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FC4B090-2D05-C893-0C4B-6FE0A7708EE6}"/>
                </a:ext>
              </a:extLst>
            </p:cNvPr>
            <p:cNvGrpSpPr/>
            <p:nvPr/>
          </p:nvGrpSpPr>
          <p:grpSpPr>
            <a:xfrm>
              <a:off x="899744" y="2620735"/>
              <a:ext cx="4102306" cy="3175778"/>
              <a:chOff x="684212" y="2274033"/>
              <a:chExt cx="4953000" cy="3834338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2AEE9F3F-2A57-C261-0AE2-55817AE7FB0C}"/>
                  </a:ext>
                </a:extLst>
              </p:cNvPr>
              <p:cNvSpPr/>
              <p:nvPr/>
            </p:nvSpPr>
            <p:spPr>
              <a:xfrm>
                <a:off x="4343726" y="2274033"/>
                <a:ext cx="1293486" cy="383433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155915E-2E8C-4824-C816-8B069AA0BF86}"/>
                  </a:ext>
                </a:extLst>
              </p:cNvPr>
              <p:cNvSpPr/>
              <p:nvPr/>
            </p:nvSpPr>
            <p:spPr>
              <a:xfrm>
                <a:off x="684212" y="2590573"/>
                <a:ext cx="1140620" cy="313988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User with solid fill">
                <a:extLst>
                  <a:ext uri="{FF2B5EF4-FFF2-40B4-BE49-F238E27FC236}">
                    <a16:creationId xmlns:a16="http://schemas.microsoft.com/office/drawing/2014/main" id="{D3072693-658F-3000-FC15-D34FAEB97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9815" y="2834060"/>
                <a:ext cx="639398" cy="659770"/>
              </a:xfrm>
              <a:prstGeom prst="rect">
                <a:avLst/>
              </a:prstGeom>
            </p:spPr>
          </p:pic>
          <p:pic>
            <p:nvPicPr>
              <p:cNvPr id="15" name="Graphic 14" descr="User with solid fill">
                <a:extLst>
                  <a:ext uri="{FF2B5EF4-FFF2-40B4-BE49-F238E27FC236}">
                    <a16:creationId xmlns:a16="http://schemas.microsoft.com/office/drawing/2014/main" id="{3A7F956C-1016-EA7F-C2FE-C0F860B78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9815" y="3478429"/>
                <a:ext cx="639398" cy="659770"/>
              </a:xfrm>
              <a:prstGeom prst="rect">
                <a:avLst/>
              </a:prstGeom>
            </p:spPr>
          </p:pic>
          <p:pic>
            <p:nvPicPr>
              <p:cNvPr id="17" name="Graphic 16" descr="User with solid fill">
                <a:extLst>
                  <a:ext uri="{FF2B5EF4-FFF2-40B4-BE49-F238E27FC236}">
                    <a16:creationId xmlns:a16="http://schemas.microsoft.com/office/drawing/2014/main" id="{380FA338-75B8-E13E-0E6B-31F8853FC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9815" y="4789905"/>
                <a:ext cx="639398" cy="659770"/>
              </a:xfrm>
              <a:prstGeom prst="rect">
                <a:avLst/>
              </a:prstGeom>
            </p:spPr>
          </p:pic>
          <p:pic>
            <p:nvPicPr>
              <p:cNvPr id="20" name="Graphic 19" descr="User with solid fill">
                <a:extLst>
                  <a:ext uri="{FF2B5EF4-FFF2-40B4-BE49-F238E27FC236}">
                    <a16:creationId xmlns:a16="http://schemas.microsoft.com/office/drawing/2014/main" id="{14EAA411-7631-89BE-9D6E-437CF199D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9815" y="4124307"/>
                <a:ext cx="639398" cy="659770"/>
              </a:xfrm>
              <a:prstGeom prst="rect">
                <a:avLst/>
              </a:prstGeom>
            </p:spPr>
          </p:pic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C2D3CE7-C259-1C67-16C6-56C322713B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40442" y="2917803"/>
                <a:ext cx="1999050" cy="246143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163973A-74F2-8121-FADA-5315B50F7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0442" y="3163945"/>
                <a:ext cx="1999050" cy="630478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7229739-E19B-63FE-7AD6-70FA4B2945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6561" y="3163944"/>
                <a:ext cx="1914853" cy="2438221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5F2358A-1B61-6396-091B-62968190E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2540" y="3940915"/>
                <a:ext cx="1888873" cy="166125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2FE63A0-02F9-D50C-45AC-F84DDAC4A2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2540" y="2928422"/>
                <a:ext cx="1956951" cy="1012493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01DCAC68-9C05-31A6-F046-BF9AA421B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2540" y="3940915"/>
                <a:ext cx="1956951" cy="776971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5DF001E-D8EF-98F0-2C59-F676FA62F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2540" y="2914143"/>
                <a:ext cx="1956951" cy="1601846"/>
              </a:xfrm>
              <a:prstGeom prst="straightConnector1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34362FED-A219-7CB3-FAEA-CA4A1D2173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2540" y="3794423"/>
                <a:ext cx="1930972" cy="732185"/>
              </a:xfrm>
              <a:prstGeom prst="straightConnector1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110BC86-F911-96D3-EC72-7AA87BF7D7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2540" y="4526548"/>
                <a:ext cx="1930972" cy="195103"/>
              </a:xfrm>
              <a:prstGeom prst="straightConnector1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C99A3D4-81DA-E553-474D-5098637277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2540" y="2917287"/>
                <a:ext cx="1930972" cy="229167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object 5">
                <a:extLst>
                  <a:ext uri="{FF2B5EF4-FFF2-40B4-BE49-F238E27FC236}">
                    <a16:creationId xmlns:a16="http://schemas.microsoft.com/office/drawing/2014/main" id="{08BAD28A-2787-9CB2-36DA-48AECF7C68DA}"/>
                  </a:ext>
                </a:extLst>
              </p:cNvPr>
              <p:cNvGrpSpPr/>
              <p:nvPr/>
            </p:nvGrpSpPr>
            <p:grpSpPr>
              <a:xfrm>
                <a:off x="4511613" y="2360580"/>
                <a:ext cx="970115" cy="889798"/>
                <a:chOff x="9481566" y="1931670"/>
                <a:chExt cx="1085850" cy="965200"/>
              </a:xfrm>
            </p:grpSpPr>
            <p:pic>
              <p:nvPicPr>
                <p:cNvPr id="73" name="object 6">
                  <a:extLst>
                    <a:ext uri="{FF2B5EF4-FFF2-40B4-BE49-F238E27FC236}">
                      <a16:creationId xmlns:a16="http://schemas.microsoft.com/office/drawing/2014/main" id="{6A685E18-8ABB-2415-3D72-B1B7E25C4C24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481566" y="1931670"/>
                  <a:ext cx="1085849" cy="964691"/>
                </a:xfrm>
                <a:prstGeom prst="rect">
                  <a:avLst/>
                </a:prstGeom>
              </p:spPr>
            </p:pic>
            <p:pic>
              <p:nvPicPr>
                <p:cNvPr id="74" name="object 7">
                  <a:extLst>
                    <a:ext uri="{FF2B5EF4-FFF2-40B4-BE49-F238E27FC236}">
                      <a16:creationId xmlns:a16="http://schemas.microsoft.com/office/drawing/2014/main" id="{0E65FBEB-1D84-832C-9069-73C77880FD1D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506712" y="1956816"/>
                  <a:ext cx="982217" cy="861059"/>
                </a:xfrm>
                <a:prstGeom prst="rect">
                  <a:avLst/>
                </a:prstGeom>
              </p:spPr>
            </p:pic>
          </p:grpSp>
          <p:grpSp>
            <p:nvGrpSpPr>
              <p:cNvPr id="78" name="object 11">
                <a:extLst>
                  <a:ext uri="{FF2B5EF4-FFF2-40B4-BE49-F238E27FC236}">
                    <a16:creationId xmlns:a16="http://schemas.microsoft.com/office/drawing/2014/main" id="{1D617FF6-1229-A566-D3DE-57DBE655C440}"/>
                  </a:ext>
                </a:extLst>
              </p:cNvPr>
              <p:cNvGrpSpPr/>
              <p:nvPr/>
            </p:nvGrpSpPr>
            <p:grpSpPr>
              <a:xfrm>
                <a:off x="4534079" y="5198007"/>
                <a:ext cx="970115" cy="889798"/>
                <a:chOff x="9481566" y="4605528"/>
                <a:chExt cx="1085850" cy="965200"/>
              </a:xfrm>
            </p:grpSpPr>
            <p:pic>
              <p:nvPicPr>
                <p:cNvPr id="79" name="object 12">
                  <a:extLst>
                    <a:ext uri="{FF2B5EF4-FFF2-40B4-BE49-F238E27FC236}">
                      <a16:creationId xmlns:a16="http://schemas.microsoft.com/office/drawing/2014/main" id="{C82A9FE3-202A-11DD-EA03-7181F3C8DFF6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481566" y="4605528"/>
                  <a:ext cx="1085849" cy="964691"/>
                </a:xfrm>
                <a:prstGeom prst="rect">
                  <a:avLst/>
                </a:prstGeom>
              </p:spPr>
            </p:pic>
            <p:pic>
              <p:nvPicPr>
                <p:cNvPr id="80" name="object 13">
                  <a:extLst>
                    <a:ext uri="{FF2B5EF4-FFF2-40B4-BE49-F238E27FC236}">
                      <a16:creationId xmlns:a16="http://schemas.microsoft.com/office/drawing/2014/main" id="{CD8626A0-F337-CF6A-57F7-FA00F04114C9}"/>
                    </a:ext>
                  </a:extLst>
                </p:cNvPr>
                <p:cNvPicPr/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506712" y="4630674"/>
                  <a:ext cx="982217" cy="861059"/>
                </a:xfrm>
                <a:prstGeom prst="rect">
                  <a:avLst/>
                </a:prstGeom>
              </p:spPr>
            </p:pic>
          </p:grpSp>
          <p:grpSp>
            <p:nvGrpSpPr>
              <p:cNvPr id="81" name="object 14">
                <a:extLst>
                  <a:ext uri="{FF2B5EF4-FFF2-40B4-BE49-F238E27FC236}">
                    <a16:creationId xmlns:a16="http://schemas.microsoft.com/office/drawing/2014/main" id="{06C33299-4828-16AD-F150-9E37E553DE17}"/>
                  </a:ext>
                </a:extLst>
              </p:cNvPr>
              <p:cNvGrpSpPr/>
              <p:nvPr/>
            </p:nvGrpSpPr>
            <p:grpSpPr>
              <a:xfrm>
                <a:off x="4534079" y="4247144"/>
                <a:ext cx="982596" cy="900335"/>
                <a:chOff x="9479280" y="3279648"/>
                <a:chExt cx="1099820" cy="976630"/>
              </a:xfrm>
            </p:grpSpPr>
            <p:pic>
              <p:nvPicPr>
                <p:cNvPr id="82" name="object 15">
                  <a:extLst>
                    <a:ext uri="{FF2B5EF4-FFF2-40B4-BE49-F238E27FC236}">
                      <a16:creationId xmlns:a16="http://schemas.microsoft.com/office/drawing/2014/main" id="{193E1823-5E93-C8DB-B881-E891290C3FCC}"/>
                    </a:ext>
                  </a:extLst>
                </p:cNvPr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479280" y="3279648"/>
                  <a:ext cx="1099564" cy="976121"/>
                </a:xfrm>
                <a:prstGeom prst="rect">
                  <a:avLst/>
                </a:prstGeom>
              </p:spPr>
            </p:pic>
            <p:pic>
              <p:nvPicPr>
                <p:cNvPr id="83" name="object 16">
                  <a:extLst>
                    <a:ext uri="{FF2B5EF4-FFF2-40B4-BE49-F238E27FC236}">
                      <a16:creationId xmlns:a16="http://schemas.microsoft.com/office/drawing/2014/main" id="{784502CE-D9CA-887F-B895-7C323D17CD72}"/>
                    </a:ext>
                  </a:extLst>
                </p:cNvPr>
                <p:cNvPicPr/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504426" y="3304794"/>
                  <a:ext cx="995933" cy="872489"/>
                </a:xfrm>
                <a:prstGeom prst="rect">
                  <a:avLst/>
                </a:prstGeom>
              </p:spPr>
            </p:pic>
          </p:grpSp>
          <p:grpSp>
            <p:nvGrpSpPr>
              <p:cNvPr id="84" name="object 17">
                <a:extLst>
                  <a:ext uri="{FF2B5EF4-FFF2-40B4-BE49-F238E27FC236}">
                    <a16:creationId xmlns:a16="http://schemas.microsoft.com/office/drawing/2014/main" id="{9F30779E-8C49-2A04-6166-379E362DF8E0}"/>
                  </a:ext>
                </a:extLst>
              </p:cNvPr>
              <p:cNvGrpSpPr/>
              <p:nvPr/>
            </p:nvGrpSpPr>
            <p:grpSpPr>
              <a:xfrm>
                <a:off x="4534079" y="3304213"/>
                <a:ext cx="970115" cy="888627"/>
                <a:chOff x="10652759" y="2577083"/>
                <a:chExt cx="1085850" cy="963930"/>
              </a:xfrm>
            </p:grpSpPr>
            <p:pic>
              <p:nvPicPr>
                <p:cNvPr id="85" name="object 18">
                  <a:extLst>
                    <a:ext uri="{FF2B5EF4-FFF2-40B4-BE49-F238E27FC236}">
                      <a16:creationId xmlns:a16="http://schemas.microsoft.com/office/drawing/2014/main" id="{02B8868D-F75B-33BD-2BE7-A6EE9BADBC4A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652759" y="2577083"/>
                  <a:ext cx="1085849" cy="963929"/>
                </a:xfrm>
                <a:prstGeom prst="rect">
                  <a:avLst/>
                </a:prstGeom>
              </p:spPr>
            </p:pic>
            <p:pic>
              <p:nvPicPr>
                <p:cNvPr id="86" name="object 19">
                  <a:extLst>
                    <a:ext uri="{FF2B5EF4-FFF2-40B4-BE49-F238E27FC236}">
                      <a16:creationId xmlns:a16="http://schemas.microsoft.com/office/drawing/2014/main" id="{A1922BBD-A664-2EE2-8463-E4457DBA3A61}"/>
                    </a:ext>
                  </a:extLst>
                </p:cNvPr>
                <p:cNvPicPr/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677906" y="2602229"/>
                  <a:ext cx="982216" cy="86028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E50BCAC-051A-A191-48CD-09EBD6313245}"/>
                </a:ext>
              </a:extLst>
            </p:cNvPr>
            <p:cNvCxnSpPr>
              <a:cxnSpLocks/>
            </p:cNvCxnSpPr>
            <p:nvPr/>
          </p:nvCxnSpPr>
          <p:spPr>
            <a:xfrm>
              <a:off x="2140730" y="5051583"/>
              <a:ext cx="1564453" cy="3256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Question Mark with solid fill">
              <a:extLst>
                <a:ext uri="{FF2B5EF4-FFF2-40B4-BE49-F238E27FC236}">
                  <a16:creationId xmlns:a16="http://schemas.microsoft.com/office/drawing/2014/main" id="{378BB4E1-8655-1EEC-FC7A-7382E1749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12260" y="4926897"/>
              <a:ext cx="499447" cy="499447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389761-DDE2-64DA-F9EB-1078651DC394}"/>
              </a:ext>
            </a:extLst>
          </p:cNvPr>
          <p:cNvCxnSpPr>
            <a:cxnSpLocks/>
          </p:cNvCxnSpPr>
          <p:nvPr/>
        </p:nvCxnSpPr>
        <p:spPr>
          <a:xfrm>
            <a:off x="6002037" y="2507899"/>
            <a:ext cx="0" cy="366430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9CC1A6-F77E-CCE5-5818-031FF60BBAAC}"/>
              </a:ext>
            </a:extLst>
          </p:cNvPr>
          <p:cNvCxnSpPr>
            <a:cxnSpLocks/>
          </p:cNvCxnSpPr>
          <p:nvPr/>
        </p:nvCxnSpPr>
        <p:spPr>
          <a:xfrm>
            <a:off x="6094412" y="2507899"/>
            <a:ext cx="0" cy="366430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object 14">
            <a:extLst>
              <a:ext uri="{FF2B5EF4-FFF2-40B4-BE49-F238E27FC236}">
                <a16:creationId xmlns:a16="http://schemas.microsoft.com/office/drawing/2014/main" id="{3E55C8DD-6708-FC23-FF79-FEFA45A99338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52734" y="2819400"/>
            <a:ext cx="2722788" cy="28372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BCBC7FB-25D8-47AB-E398-D772339F3607}"/>
              </a:ext>
            </a:extLst>
          </p:cNvPr>
          <p:cNvSpPr txBox="1"/>
          <p:nvPr/>
        </p:nvSpPr>
        <p:spPr>
          <a:xfrm>
            <a:off x="6856412" y="2266890"/>
            <a:ext cx="3658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zh-CN" alt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4499AA-CA28-E661-9FB5-EE0F4F82FEAF}"/>
              </a:ext>
            </a:extLst>
          </p:cNvPr>
          <p:cNvSpPr txBox="1"/>
          <p:nvPr/>
        </p:nvSpPr>
        <p:spPr>
          <a:xfrm>
            <a:off x="123619" y="1508211"/>
            <a:ext cx="10083851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zh-CN" altLang="en-US" sz="2303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Suggest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</a:t>
            </a:r>
            <a:r>
              <a:rPr lang="zh-CN" altLang="en-US" sz="2303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interests</a:t>
            </a:r>
            <a:endParaRPr lang="en-US" sz="2303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CC775-4250-6FD2-1AA5-411BC5DD3F38}"/>
              </a:ext>
            </a:extLst>
          </p:cNvPr>
          <p:cNvSpPr txBox="1"/>
          <p:nvPr/>
        </p:nvSpPr>
        <p:spPr>
          <a:xfrm>
            <a:off x="1364349" y="5945618"/>
            <a:ext cx="3233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7F34A-08EF-1A93-9235-764001C43BAB}"/>
              </a:ext>
            </a:extLst>
          </p:cNvPr>
          <p:cNvSpPr txBox="1"/>
          <p:nvPr/>
        </p:nvSpPr>
        <p:spPr>
          <a:xfrm>
            <a:off x="123619" y="1027282"/>
            <a:ext cx="5623655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Recommender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C3F57-49FB-47D7-5DAB-9E64B569AA81}"/>
              </a:ext>
            </a:extLst>
          </p:cNvPr>
          <p:cNvSpPr txBox="1"/>
          <p:nvPr/>
        </p:nvSpPr>
        <p:spPr>
          <a:xfrm>
            <a:off x="6924763" y="5833943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user-item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25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AA12BC-6840-6E9C-4C2D-C28B3C94A6E2}"/>
              </a:ext>
            </a:extLst>
          </p:cNvPr>
          <p:cNvSpPr txBox="1"/>
          <p:nvPr/>
        </p:nvSpPr>
        <p:spPr>
          <a:xfrm>
            <a:off x="550114" y="1479419"/>
            <a:ext cx="18473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66E83-49E0-B95B-2E51-80BC56884AF7}"/>
              </a:ext>
            </a:extLst>
          </p:cNvPr>
          <p:cNvSpPr txBox="1"/>
          <p:nvPr/>
        </p:nvSpPr>
        <p:spPr>
          <a:xfrm>
            <a:off x="141831" y="1521950"/>
            <a:ext cx="2710037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E77DB191-1DA5-AFC1-FA63-169D770E3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D6C30-C115-C5FD-84F0-BD44C4C10A39}"/>
              </a:ext>
            </a:extLst>
          </p:cNvPr>
          <p:cNvSpPr txBox="1"/>
          <p:nvPr/>
        </p:nvSpPr>
        <p:spPr>
          <a:xfrm>
            <a:off x="123619" y="1027282"/>
            <a:ext cx="5779146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Pretraining: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 err="1">
                <a:latin typeface="Arial" panose="020B0604020202020204" pitchFamily="34" charset="0"/>
                <a:cs typeface="Arial" panose="020B0604020202020204" pitchFamily="34" charset="0"/>
              </a:rPr>
              <a:t>Soft+Hard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Prompting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0D526-9299-EEDA-BC67-F823B4E1B6BF}"/>
              </a:ext>
            </a:extLst>
          </p:cNvPr>
          <p:cNvSpPr txBox="1"/>
          <p:nvPr/>
        </p:nvSpPr>
        <p:spPr>
          <a:xfrm>
            <a:off x="550114" y="5257800"/>
            <a:ext cx="721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heterogenous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soft+hard</a:t>
            </a:r>
            <a:r>
              <a:rPr lang="zh-CN" altLang="en-US" sz="2000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endParaRPr lang="en-US" sz="2000" b="1" dirty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22-E068-67C9-8FD2-FDBE0E7768FC}"/>
              </a:ext>
            </a:extLst>
          </p:cNvPr>
          <p:cNvSpPr txBox="1"/>
          <p:nvPr/>
        </p:nvSpPr>
        <p:spPr>
          <a:xfrm>
            <a:off x="550114" y="5679014"/>
            <a:ext cx="858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conducted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homogenous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completion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81DF2-95D5-1B5C-73F2-CCB3E9FEFBBF}"/>
              </a:ext>
            </a:extLst>
          </p:cNvPr>
          <p:cNvSpPr txBox="1"/>
          <p:nvPr/>
        </p:nvSpPr>
        <p:spPr>
          <a:xfrm>
            <a:off x="141831" y="4724400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FFD16D-BED9-2B9A-30E4-2EEA900C7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86" y="2454114"/>
            <a:ext cx="5771003" cy="136663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15047C7-759C-9032-8EFA-5E6075FE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7" y="2209800"/>
            <a:ext cx="3615993" cy="2343398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38447AA2-3E99-F36F-7AA8-6D9CE13D0408}"/>
              </a:ext>
            </a:extLst>
          </p:cNvPr>
          <p:cNvSpPr/>
          <p:nvPr/>
        </p:nvSpPr>
        <p:spPr>
          <a:xfrm>
            <a:off x="4503933" y="3058795"/>
            <a:ext cx="1143000" cy="37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E9289-85F2-507D-3B6C-3AE35644F40A}"/>
              </a:ext>
            </a:extLst>
          </p:cNvPr>
          <p:cNvSpPr txBox="1"/>
          <p:nvPr/>
        </p:nvSpPr>
        <p:spPr>
          <a:xfrm>
            <a:off x="4425001" y="268946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3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AA12BC-6840-6E9C-4C2D-C28B3C94A6E2}"/>
              </a:ext>
            </a:extLst>
          </p:cNvPr>
          <p:cNvSpPr txBox="1"/>
          <p:nvPr/>
        </p:nvSpPr>
        <p:spPr>
          <a:xfrm>
            <a:off x="550114" y="1479419"/>
            <a:ext cx="18473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66E83-49E0-B95B-2E51-80BC56884AF7}"/>
              </a:ext>
            </a:extLst>
          </p:cNvPr>
          <p:cNvSpPr txBox="1"/>
          <p:nvPr/>
        </p:nvSpPr>
        <p:spPr>
          <a:xfrm>
            <a:off x="141831" y="1521950"/>
            <a:ext cx="2710037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E77DB191-1DA5-AFC1-FA63-169D770E3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D6C30-C115-C5FD-84F0-BD44C4C10A39}"/>
              </a:ext>
            </a:extLst>
          </p:cNvPr>
          <p:cNvSpPr txBox="1"/>
          <p:nvPr/>
        </p:nvSpPr>
        <p:spPr>
          <a:xfrm>
            <a:off x="123619" y="1027282"/>
            <a:ext cx="5779146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Pretraining: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 err="1">
                <a:latin typeface="Arial" panose="020B0604020202020204" pitchFamily="34" charset="0"/>
                <a:cs typeface="Arial" panose="020B0604020202020204" pitchFamily="34" charset="0"/>
              </a:rPr>
              <a:t>Soft+Hard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Prompting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0D526-9299-EEDA-BC67-F823B4E1B6BF}"/>
              </a:ext>
            </a:extLst>
          </p:cNvPr>
          <p:cNvSpPr txBox="1"/>
          <p:nvPr/>
        </p:nvSpPr>
        <p:spPr>
          <a:xfrm>
            <a:off x="550114" y="5257800"/>
            <a:ext cx="721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heterogenous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soft+hard</a:t>
            </a:r>
            <a:r>
              <a:rPr lang="zh-CN" altLang="en-US" sz="2000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endParaRPr lang="en-US" sz="2000" b="1" dirty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22-E068-67C9-8FD2-FDBE0E7768FC}"/>
              </a:ext>
            </a:extLst>
          </p:cNvPr>
          <p:cNvSpPr txBox="1"/>
          <p:nvPr/>
        </p:nvSpPr>
        <p:spPr>
          <a:xfrm>
            <a:off x="550114" y="5679014"/>
            <a:ext cx="858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conducted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homogenous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completion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81DF2-95D5-1B5C-73F2-CCB3E9FEFBBF}"/>
              </a:ext>
            </a:extLst>
          </p:cNvPr>
          <p:cNvSpPr txBox="1"/>
          <p:nvPr/>
        </p:nvSpPr>
        <p:spPr>
          <a:xfrm>
            <a:off x="141831" y="4724400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FFD16D-BED9-2B9A-30E4-2EEA900C7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86" y="2454114"/>
            <a:ext cx="5771003" cy="136663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15047C7-759C-9032-8EFA-5E6075FE0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7" y="2209800"/>
            <a:ext cx="3615993" cy="2343398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38447AA2-3E99-F36F-7AA8-6D9CE13D0408}"/>
              </a:ext>
            </a:extLst>
          </p:cNvPr>
          <p:cNvSpPr/>
          <p:nvPr/>
        </p:nvSpPr>
        <p:spPr>
          <a:xfrm>
            <a:off x="4503933" y="3058795"/>
            <a:ext cx="1143000" cy="37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E9289-85F2-507D-3B6C-3AE35644F40A}"/>
              </a:ext>
            </a:extLst>
          </p:cNvPr>
          <p:cNvSpPr txBox="1"/>
          <p:nvPr/>
        </p:nvSpPr>
        <p:spPr>
          <a:xfrm>
            <a:off x="4425001" y="268946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transform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F5E03-B64A-C97A-B4B3-9C088B2040EB}"/>
              </a:ext>
            </a:extLst>
          </p:cNvPr>
          <p:cNvSpPr txBox="1"/>
          <p:nvPr/>
        </p:nvSpPr>
        <p:spPr>
          <a:xfrm>
            <a:off x="243203" y="6107052"/>
            <a:ext cx="11319124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99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  <a:r>
              <a:rPr lang="zh-CN" altLang="en-US" sz="2299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user/item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zh-CN" altLang="en-US" sz="2299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299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endParaRPr lang="en-US" sz="2299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55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47281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" y="837843"/>
            <a:ext cx="12185651" cy="970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EAA12BC-6840-6E9C-4C2D-C28B3C94A6E2}"/>
              </a:ext>
            </a:extLst>
          </p:cNvPr>
          <p:cNvSpPr txBox="1"/>
          <p:nvPr/>
        </p:nvSpPr>
        <p:spPr>
          <a:xfrm>
            <a:off x="550114" y="1479419"/>
            <a:ext cx="184731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E77DB191-1DA5-AFC1-FA63-169D770E3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16345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D6C30-C115-C5FD-84F0-BD44C4C10A39}"/>
              </a:ext>
            </a:extLst>
          </p:cNvPr>
          <p:cNvSpPr txBox="1"/>
          <p:nvPr/>
        </p:nvSpPr>
        <p:spPr>
          <a:xfrm>
            <a:off x="123619" y="1027282"/>
            <a:ext cx="2252540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E11F80-D144-92ED-A318-FBE84B2ADA35}"/>
              </a:ext>
            </a:extLst>
          </p:cNvPr>
          <p:cNvSpPr txBox="1"/>
          <p:nvPr/>
        </p:nvSpPr>
        <p:spPr>
          <a:xfrm>
            <a:off x="141831" y="1521950"/>
            <a:ext cx="1109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learned user/item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recommendation?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89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74F97F-08F9-7BAE-3A7C-EA64B78A48E6}"/>
              </a:ext>
            </a:extLst>
          </p:cNvPr>
          <p:cNvSpPr txBox="1"/>
          <p:nvPr/>
        </p:nvSpPr>
        <p:spPr>
          <a:xfrm>
            <a:off x="123621" y="1027282"/>
            <a:ext cx="6508513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Recommendation-Oriented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Finetuning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3A19A9-704D-041B-5443-72FDA747D320}"/>
              </a:ext>
            </a:extLst>
          </p:cNvPr>
          <p:cNvSpPr txBox="1"/>
          <p:nvPr/>
        </p:nvSpPr>
        <p:spPr>
          <a:xfrm>
            <a:off x="141831" y="1521950"/>
            <a:ext cx="3413755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Corpora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 descr="A close-up of a text&#10;&#10;Description automatically generated">
            <a:extLst>
              <a:ext uri="{FF2B5EF4-FFF2-40B4-BE49-F238E27FC236}">
                <a16:creationId xmlns:a16="http://schemas.microsoft.com/office/drawing/2014/main" id="{E1D7626E-974F-E0F1-157E-B2298B617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8" y="2279257"/>
            <a:ext cx="6934200" cy="16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07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74F97F-08F9-7BAE-3A7C-EA64B78A48E6}"/>
              </a:ext>
            </a:extLst>
          </p:cNvPr>
          <p:cNvSpPr txBox="1"/>
          <p:nvPr/>
        </p:nvSpPr>
        <p:spPr>
          <a:xfrm>
            <a:off x="123621" y="1027282"/>
            <a:ext cx="6508513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Recommendation-Oriented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Finetuning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 descr="A close-up of a text&#10;&#10;Description automatically generated">
            <a:extLst>
              <a:ext uri="{FF2B5EF4-FFF2-40B4-BE49-F238E27FC236}">
                <a16:creationId xmlns:a16="http://schemas.microsoft.com/office/drawing/2014/main" id="{919E9E58-31C9-3FF9-B092-3A93F226B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8" y="2279257"/>
            <a:ext cx="6934200" cy="168314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83A19A9-704D-041B-5443-72FDA747D320}"/>
              </a:ext>
            </a:extLst>
          </p:cNvPr>
          <p:cNvSpPr txBox="1"/>
          <p:nvPr/>
        </p:nvSpPr>
        <p:spPr>
          <a:xfrm>
            <a:off x="141831" y="1521950"/>
            <a:ext cx="3413755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Corpora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C774A2-1FBA-CCE9-2437-C5A4DDB1EB2F}"/>
              </a:ext>
            </a:extLst>
          </p:cNvPr>
          <p:cNvGrpSpPr/>
          <p:nvPr/>
        </p:nvGrpSpPr>
        <p:grpSpPr>
          <a:xfrm>
            <a:off x="5942012" y="2742802"/>
            <a:ext cx="1066800" cy="293920"/>
            <a:chOff x="5408612" y="2438400"/>
            <a:chExt cx="838200" cy="22860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CC3CAC-8260-B227-4D25-5DE53C81BC01}"/>
                </a:ext>
              </a:extLst>
            </p:cNvPr>
            <p:cNvSpPr/>
            <p:nvPr/>
          </p:nvSpPr>
          <p:spPr>
            <a:xfrm>
              <a:off x="5408612" y="2438400"/>
              <a:ext cx="838200" cy="2286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3B26DF-B960-914C-BE3E-78AE688AF762}"/>
                </a:ext>
              </a:extLst>
            </p:cNvPr>
            <p:cNvCxnSpPr/>
            <p:nvPr/>
          </p:nvCxnSpPr>
          <p:spPr>
            <a:xfrm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10C3BD-681A-EEDF-9BEE-9B9891F428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14DDB8-253C-CBD8-CFDD-99D6067C239D}"/>
              </a:ext>
            </a:extLst>
          </p:cNvPr>
          <p:cNvGrpSpPr/>
          <p:nvPr/>
        </p:nvGrpSpPr>
        <p:grpSpPr>
          <a:xfrm>
            <a:off x="1598612" y="3074679"/>
            <a:ext cx="1066800" cy="293920"/>
            <a:chOff x="5408612" y="2438400"/>
            <a:chExt cx="838200" cy="22860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AD9443-70FB-2D71-2B84-ED10E0AABF8E}"/>
                </a:ext>
              </a:extLst>
            </p:cNvPr>
            <p:cNvSpPr/>
            <p:nvPr/>
          </p:nvSpPr>
          <p:spPr>
            <a:xfrm>
              <a:off x="5408612" y="2438400"/>
              <a:ext cx="838200" cy="2286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DF055E-B977-625A-32A5-CCF7061D2F2D}"/>
                </a:ext>
              </a:extLst>
            </p:cNvPr>
            <p:cNvCxnSpPr/>
            <p:nvPr/>
          </p:nvCxnSpPr>
          <p:spPr>
            <a:xfrm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73DC85-AB1A-E415-F87F-ABC18B9DAB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65B642B-9277-6E75-7208-C51D784711F5}"/>
              </a:ext>
            </a:extLst>
          </p:cNvPr>
          <p:cNvSpPr txBox="1"/>
          <p:nvPr/>
        </p:nvSpPr>
        <p:spPr>
          <a:xfrm>
            <a:off x="290165" y="4363178"/>
            <a:ext cx="5254965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randomly mask out items in the prompt</a:t>
            </a:r>
          </a:p>
        </p:txBody>
      </p:sp>
    </p:spTree>
    <p:extLst>
      <p:ext uri="{BB962C8B-B14F-4D97-AF65-F5344CB8AC3E}">
        <p14:creationId xmlns:p14="http://schemas.microsoft.com/office/powerpoint/2010/main" val="1981594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74F97F-08F9-7BAE-3A7C-EA64B78A48E6}"/>
              </a:ext>
            </a:extLst>
          </p:cNvPr>
          <p:cNvSpPr txBox="1"/>
          <p:nvPr/>
        </p:nvSpPr>
        <p:spPr>
          <a:xfrm>
            <a:off x="123621" y="1027282"/>
            <a:ext cx="6508513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Recommendation-Oriented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Finetuning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 descr="A close-up of a text&#10;&#10;Description automatically generated">
            <a:extLst>
              <a:ext uri="{FF2B5EF4-FFF2-40B4-BE49-F238E27FC236}">
                <a16:creationId xmlns:a16="http://schemas.microsoft.com/office/drawing/2014/main" id="{919E9E58-31C9-3FF9-B092-3A93F226B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8" y="2279257"/>
            <a:ext cx="6934200" cy="168314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83A19A9-704D-041B-5443-72FDA747D320}"/>
              </a:ext>
            </a:extLst>
          </p:cNvPr>
          <p:cNvSpPr txBox="1"/>
          <p:nvPr/>
        </p:nvSpPr>
        <p:spPr>
          <a:xfrm>
            <a:off x="141831" y="1521950"/>
            <a:ext cx="3413755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Corpora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C774A2-1FBA-CCE9-2437-C5A4DDB1EB2F}"/>
              </a:ext>
            </a:extLst>
          </p:cNvPr>
          <p:cNvGrpSpPr/>
          <p:nvPr/>
        </p:nvGrpSpPr>
        <p:grpSpPr>
          <a:xfrm>
            <a:off x="5942012" y="2742802"/>
            <a:ext cx="1066800" cy="293920"/>
            <a:chOff x="5408612" y="2438400"/>
            <a:chExt cx="838200" cy="22860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CC3CAC-8260-B227-4D25-5DE53C81BC01}"/>
                </a:ext>
              </a:extLst>
            </p:cNvPr>
            <p:cNvSpPr/>
            <p:nvPr/>
          </p:nvSpPr>
          <p:spPr>
            <a:xfrm>
              <a:off x="5408612" y="2438400"/>
              <a:ext cx="838200" cy="2286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3B26DF-B960-914C-BE3E-78AE688AF762}"/>
                </a:ext>
              </a:extLst>
            </p:cNvPr>
            <p:cNvCxnSpPr/>
            <p:nvPr/>
          </p:nvCxnSpPr>
          <p:spPr>
            <a:xfrm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10C3BD-681A-EEDF-9BEE-9B9891F428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14DDB8-253C-CBD8-CFDD-99D6067C239D}"/>
              </a:ext>
            </a:extLst>
          </p:cNvPr>
          <p:cNvGrpSpPr/>
          <p:nvPr/>
        </p:nvGrpSpPr>
        <p:grpSpPr>
          <a:xfrm>
            <a:off x="1598612" y="3074679"/>
            <a:ext cx="1066800" cy="293920"/>
            <a:chOff x="5408612" y="2438400"/>
            <a:chExt cx="838200" cy="22860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AD9443-70FB-2D71-2B84-ED10E0AABF8E}"/>
                </a:ext>
              </a:extLst>
            </p:cNvPr>
            <p:cNvSpPr/>
            <p:nvPr/>
          </p:nvSpPr>
          <p:spPr>
            <a:xfrm>
              <a:off x="5408612" y="2438400"/>
              <a:ext cx="838200" cy="2286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DF055E-B977-625A-32A5-CCF7061D2F2D}"/>
                </a:ext>
              </a:extLst>
            </p:cNvPr>
            <p:cNvCxnSpPr/>
            <p:nvPr/>
          </p:nvCxnSpPr>
          <p:spPr>
            <a:xfrm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73DC85-AB1A-E415-F87F-ABC18B9DAB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35D1965-B9A2-4C88-DAF4-EF1F9C0DE92A}"/>
              </a:ext>
            </a:extLst>
          </p:cNvPr>
          <p:cNvSpPr/>
          <p:nvPr/>
        </p:nvSpPr>
        <p:spPr>
          <a:xfrm>
            <a:off x="379422" y="5029200"/>
            <a:ext cx="31761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E940D-8116-0CC6-350B-CDC1A72065F4}"/>
              </a:ext>
            </a:extLst>
          </p:cNvPr>
          <p:cNvSpPr txBox="1"/>
          <p:nvPr/>
        </p:nvSpPr>
        <p:spPr>
          <a:xfrm>
            <a:off x="3454986" y="4038600"/>
            <a:ext cx="331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Pretrained LLM with pretrained user/item token embeddings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DD1946-D03A-509D-F7DA-FEDB661AF7BC}"/>
              </a:ext>
            </a:extLst>
          </p:cNvPr>
          <p:cNvSpPr txBox="1"/>
          <p:nvPr/>
        </p:nvSpPr>
        <p:spPr>
          <a:xfrm>
            <a:off x="3738878" y="5125114"/>
            <a:ext cx="363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embedding of the prompt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F375B6-8944-0F3F-066F-96365B6967DF}"/>
              </a:ext>
            </a:extLst>
          </p:cNvPr>
          <p:cNvSpPr/>
          <p:nvPr/>
        </p:nvSpPr>
        <p:spPr>
          <a:xfrm>
            <a:off x="531812" y="5095083"/>
            <a:ext cx="512616" cy="512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1CF992-CD79-CDEC-4BBF-817DF19908F1}"/>
              </a:ext>
            </a:extLst>
          </p:cNvPr>
          <p:cNvSpPr/>
          <p:nvPr/>
        </p:nvSpPr>
        <p:spPr>
          <a:xfrm>
            <a:off x="1120628" y="5096912"/>
            <a:ext cx="512616" cy="512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90DC129-A776-5CBB-9EE0-7E7AC0E3DAE7}"/>
              </a:ext>
            </a:extLst>
          </p:cNvPr>
          <p:cNvSpPr/>
          <p:nvPr/>
        </p:nvSpPr>
        <p:spPr>
          <a:xfrm>
            <a:off x="1709444" y="5096912"/>
            <a:ext cx="512616" cy="512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BBF7E50-A711-CAD8-40C8-B5B17549BBA0}"/>
              </a:ext>
            </a:extLst>
          </p:cNvPr>
          <p:cNvSpPr/>
          <p:nvPr/>
        </p:nvSpPr>
        <p:spPr>
          <a:xfrm>
            <a:off x="2297602" y="5096912"/>
            <a:ext cx="512616" cy="512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DABA4B-73AD-71DF-C56B-99B3D570E49B}"/>
              </a:ext>
            </a:extLst>
          </p:cNvPr>
          <p:cNvSpPr/>
          <p:nvPr/>
        </p:nvSpPr>
        <p:spPr>
          <a:xfrm>
            <a:off x="2885760" y="5095083"/>
            <a:ext cx="512616" cy="512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E48CB8-7FB1-2CBE-F4CB-DB6F3EADF642}"/>
              </a:ext>
            </a:extLst>
          </p:cNvPr>
          <p:cNvSpPr txBox="1"/>
          <p:nvPr/>
        </p:nvSpPr>
        <p:spPr>
          <a:xfrm>
            <a:off x="243203" y="5885871"/>
            <a:ext cx="9870010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99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  <a:r>
              <a:rPr lang="zh-CN" altLang="en-US" sz="2299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recommendation of multiple items with no hallucination </a:t>
            </a:r>
            <a:endParaRPr lang="en-US" sz="2299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C2F4C0E-4BEC-6FEA-C6AC-CC64D1360B27}"/>
              </a:ext>
            </a:extLst>
          </p:cNvPr>
          <p:cNvSpPr/>
          <p:nvPr/>
        </p:nvSpPr>
        <p:spPr>
          <a:xfrm rot="5400000">
            <a:off x="2890237" y="4255942"/>
            <a:ext cx="759293" cy="37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55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Methodology: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CLLM4Rec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74F97F-08F9-7BAE-3A7C-EA64B78A48E6}"/>
              </a:ext>
            </a:extLst>
          </p:cNvPr>
          <p:cNvSpPr txBox="1"/>
          <p:nvPr/>
        </p:nvSpPr>
        <p:spPr>
          <a:xfrm>
            <a:off x="123621" y="1027282"/>
            <a:ext cx="6508513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Recommendation-Oriented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Finetuning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 descr="A close-up of a text&#10;&#10;Description automatically generated">
            <a:extLst>
              <a:ext uri="{FF2B5EF4-FFF2-40B4-BE49-F238E27FC236}">
                <a16:creationId xmlns:a16="http://schemas.microsoft.com/office/drawing/2014/main" id="{919E9E58-31C9-3FF9-B092-3A93F226B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8" y="2279257"/>
            <a:ext cx="6934200" cy="168314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83A19A9-704D-041B-5443-72FDA747D320}"/>
              </a:ext>
            </a:extLst>
          </p:cNvPr>
          <p:cNvSpPr txBox="1"/>
          <p:nvPr/>
        </p:nvSpPr>
        <p:spPr>
          <a:xfrm>
            <a:off x="141831" y="1521950"/>
            <a:ext cx="3413755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Corpora</a:t>
            </a:r>
            <a:endParaRPr lang="en-US" sz="22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C774A2-1FBA-CCE9-2437-C5A4DDB1EB2F}"/>
              </a:ext>
            </a:extLst>
          </p:cNvPr>
          <p:cNvGrpSpPr/>
          <p:nvPr/>
        </p:nvGrpSpPr>
        <p:grpSpPr>
          <a:xfrm>
            <a:off x="5942012" y="2742802"/>
            <a:ext cx="1066800" cy="293920"/>
            <a:chOff x="5408612" y="2438400"/>
            <a:chExt cx="838200" cy="22860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CC3CAC-8260-B227-4D25-5DE53C81BC01}"/>
                </a:ext>
              </a:extLst>
            </p:cNvPr>
            <p:cNvSpPr/>
            <p:nvPr/>
          </p:nvSpPr>
          <p:spPr>
            <a:xfrm>
              <a:off x="5408612" y="2438400"/>
              <a:ext cx="838200" cy="2286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3B26DF-B960-914C-BE3E-78AE688AF762}"/>
                </a:ext>
              </a:extLst>
            </p:cNvPr>
            <p:cNvCxnSpPr/>
            <p:nvPr/>
          </p:nvCxnSpPr>
          <p:spPr>
            <a:xfrm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10C3BD-681A-EEDF-9BEE-9B9891F428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14DDB8-253C-CBD8-CFDD-99D6067C239D}"/>
              </a:ext>
            </a:extLst>
          </p:cNvPr>
          <p:cNvGrpSpPr/>
          <p:nvPr/>
        </p:nvGrpSpPr>
        <p:grpSpPr>
          <a:xfrm>
            <a:off x="1598612" y="3074679"/>
            <a:ext cx="1066800" cy="293920"/>
            <a:chOff x="5408612" y="2438400"/>
            <a:chExt cx="838200" cy="228600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AD9443-70FB-2D71-2B84-ED10E0AABF8E}"/>
                </a:ext>
              </a:extLst>
            </p:cNvPr>
            <p:cNvSpPr/>
            <p:nvPr/>
          </p:nvSpPr>
          <p:spPr>
            <a:xfrm>
              <a:off x="5408612" y="2438400"/>
              <a:ext cx="838200" cy="2286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DF055E-B977-625A-32A5-CCF7061D2F2D}"/>
                </a:ext>
              </a:extLst>
            </p:cNvPr>
            <p:cNvCxnSpPr/>
            <p:nvPr/>
          </p:nvCxnSpPr>
          <p:spPr>
            <a:xfrm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73DC85-AB1A-E415-F87F-ABC18B9DAB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8612" y="2438400"/>
              <a:ext cx="838200" cy="22860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1B863F1-D819-07BD-FEF8-3A628240C3E9}"/>
              </a:ext>
            </a:extLst>
          </p:cNvPr>
          <p:cNvSpPr/>
          <p:nvPr/>
        </p:nvSpPr>
        <p:spPr>
          <a:xfrm>
            <a:off x="7847012" y="3581400"/>
            <a:ext cx="1066798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954431-F94B-0848-597C-6ADD95DF6EF8}"/>
              </a:ext>
            </a:extLst>
          </p:cNvPr>
          <p:cNvGrpSpPr/>
          <p:nvPr/>
        </p:nvGrpSpPr>
        <p:grpSpPr>
          <a:xfrm rot="16200000">
            <a:off x="8410897" y="3398516"/>
            <a:ext cx="3176162" cy="646331"/>
            <a:chOff x="8138632" y="4101672"/>
            <a:chExt cx="3176162" cy="64633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911194-0F83-503F-4258-7D42995A2518}"/>
                </a:ext>
              </a:extLst>
            </p:cNvPr>
            <p:cNvSpPr/>
            <p:nvPr/>
          </p:nvSpPr>
          <p:spPr>
            <a:xfrm>
              <a:off x="8138632" y="4101672"/>
              <a:ext cx="317616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0B61D4-5C31-19A9-4F50-510CB628E0BC}"/>
                </a:ext>
              </a:extLst>
            </p:cNvPr>
            <p:cNvSpPr/>
            <p:nvPr/>
          </p:nvSpPr>
          <p:spPr>
            <a:xfrm>
              <a:off x="8291022" y="4167555"/>
              <a:ext cx="512616" cy="51261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A12276F-AD85-45E2-BA53-CD9D897FF2E9}"/>
                </a:ext>
              </a:extLst>
            </p:cNvPr>
            <p:cNvSpPr/>
            <p:nvPr/>
          </p:nvSpPr>
          <p:spPr>
            <a:xfrm>
              <a:off x="8879838" y="4169384"/>
              <a:ext cx="512616" cy="51261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B730B14-1E5D-5F33-25A1-7701213F149E}"/>
                </a:ext>
              </a:extLst>
            </p:cNvPr>
            <p:cNvSpPr/>
            <p:nvPr/>
          </p:nvSpPr>
          <p:spPr>
            <a:xfrm>
              <a:off x="10056812" y="4169384"/>
              <a:ext cx="512616" cy="51261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1BB9C16-A5CF-4361-D94A-39B6925D3467}"/>
                </a:ext>
              </a:extLst>
            </p:cNvPr>
            <p:cNvSpPr/>
            <p:nvPr/>
          </p:nvSpPr>
          <p:spPr>
            <a:xfrm>
              <a:off x="10644970" y="4167555"/>
              <a:ext cx="512616" cy="51261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9FB3C9-75B4-D522-9D60-78821CA6CE29}"/>
              </a:ext>
            </a:extLst>
          </p:cNvPr>
          <p:cNvSpPr txBox="1"/>
          <p:nvPr/>
        </p:nvSpPr>
        <p:spPr>
          <a:xfrm>
            <a:off x="9056401" y="5486400"/>
            <a:ext cx="363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multi-hot vector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B6528-BBA9-4675-30CF-6E38FA3CCD86}"/>
              </a:ext>
            </a:extLst>
          </p:cNvPr>
          <p:cNvSpPr txBox="1"/>
          <p:nvPr/>
        </p:nvSpPr>
        <p:spPr>
          <a:xfrm>
            <a:off x="7893939" y="3206881"/>
            <a:ext cx="363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1AC7F4-F9AB-F988-5482-7B95047EE477}"/>
              </a:ext>
            </a:extLst>
          </p:cNvPr>
          <p:cNvSpPr/>
          <p:nvPr/>
        </p:nvSpPr>
        <p:spPr>
          <a:xfrm>
            <a:off x="9929101" y="3523672"/>
            <a:ext cx="137806" cy="1335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7707E6-D268-9F9C-C959-4C33E06D1B09}"/>
              </a:ext>
            </a:extLst>
          </p:cNvPr>
          <p:cNvSpPr/>
          <p:nvPr/>
        </p:nvSpPr>
        <p:spPr>
          <a:xfrm>
            <a:off x="9929101" y="3733370"/>
            <a:ext cx="137806" cy="1335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53CD02-7FD1-D441-C10C-A4DF786A47A3}"/>
              </a:ext>
            </a:extLst>
          </p:cNvPr>
          <p:cNvSpPr txBox="1"/>
          <p:nvPr/>
        </p:nvSpPr>
        <p:spPr>
          <a:xfrm>
            <a:off x="9828212" y="2933864"/>
            <a:ext cx="23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E51389-98CD-4B6F-43A8-B1854510E8DB}"/>
              </a:ext>
            </a:extLst>
          </p:cNvPr>
          <p:cNvSpPr txBox="1"/>
          <p:nvPr/>
        </p:nvSpPr>
        <p:spPr>
          <a:xfrm>
            <a:off x="9828758" y="4112194"/>
            <a:ext cx="23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EDF94D-365C-01B8-2822-618D820B4DB5}"/>
              </a:ext>
            </a:extLst>
          </p:cNvPr>
          <p:cNvSpPr txBox="1"/>
          <p:nvPr/>
        </p:nvSpPr>
        <p:spPr>
          <a:xfrm>
            <a:off x="9828212" y="4697824"/>
            <a:ext cx="23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9E7C17-7A3B-5D9D-DFEA-A9842E8FA8F9}"/>
              </a:ext>
            </a:extLst>
          </p:cNvPr>
          <p:cNvSpPr txBox="1"/>
          <p:nvPr/>
        </p:nvSpPr>
        <p:spPr>
          <a:xfrm>
            <a:off x="9830587" y="2344769"/>
            <a:ext cx="23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AB0858-4885-EF98-4164-FD45A709D910}"/>
              </a:ext>
            </a:extLst>
          </p:cNvPr>
          <p:cNvSpPr txBox="1"/>
          <p:nvPr/>
        </p:nvSpPr>
        <p:spPr>
          <a:xfrm>
            <a:off x="10437812" y="2971800"/>
            <a:ext cx="363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item_</a:t>
            </a:r>
            <a:r>
              <a:rPr lang="en-US" dirty="0" err="1"/>
              <a:t>k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28213F-1F25-9BEE-2527-E8583AAFFD45}"/>
              </a:ext>
            </a:extLst>
          </p:cNvPr>
          <p:cNvSpPr txBox="1"/>
          <p:nvPr/>
        </p:nvSpPr>
        <p:spPr>
          <a:xfrm>
            <a:off x="10437812" y="4143449"/>
            <a:ext cx="363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item_</a:t>
            </a:r>
            <a:r>
              <a:rPr lang="en-US" dirty="0" err="1"/>
              <a:t>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5D1965-B9A2-4C88-DAF4-EF1F9C0DE92A}"/>
              </a:ext>
            </a:extLst>
          </p:cNvPr>
          <p:cNvSpPr/>
          <p:nvPr/>
        </p:nvSpPr>
        <p:spPr>
          <a:xfrm>
            <a:off x="379422" y="5029200"/>
            <a:ext cx="31761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E940D-8116-0CC6-350B-CDC1A72065F4}"/>
              </a:ext>
            </a:extLst>
          </p:cNvPr>
          <p:cNvSpPr txBox="1"/>
          <p:nvPr/>
        </p:nvSpPr>
        <p:spPr>
          <a:xfrm>
            <a:off x="3454986" y="4038600"/>
            <a:ext cx="331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Pretrained LLM with pretrained user/item token embeddings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DD1946-D03A-509D-F7DA-FEDB661AF7BC}"/>
              </a:ext>
            </a:extLst>
          </p:cNvPr>
          <p:cNvSpPr txBox="1"/>
          <p:nvPr/>
        </p:nvSpPr>
        <p:spPr>
          <a:xfrm>
            <a:off x="3738878" y="5125114"/>
            <a:ext cx="363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embedding of the prompt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F375B6-8944-0F3F-066F-96365B6967DF}"/>
              </a:ext>
            </a:extLst>
          </p:cNvPr>
          <p:cNvSpPr/>
          <p:nvPr/>
        </p:nvSpPr>
        <p:spPr>
          <a:xfrm>
            <a:off x="531812" y="5095083"/>
            <a:ext cx="512616" cy="512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1CF992-CD79-CDEC-4BBF-817DF19908F1}"/>
              </a:ext>
            </a:extLst>
          </p:cNvPr>
          <p:cNvSpPr/>
          <p:nvPr/>
        </p:nvSpPr>
        <p:spPr>
          <a:xfrm>
            <a:off x="1120628" y="5096912"/>
            <a:ext cx="512616" cy="512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90DC129-A776-5CBB-9EE0-7E7AC0E3DAE7}"/>
              </a:ext>
            </a:extLst>
          </p:cNvPr>
          <p:cNvSpPr/>
          <p:nvPr/>
        </p:nvSpPr>
        <p:spPr>
          <a:xfrm>
            <a:off x="1709444" y="5096912"/>
            <a:ext cx="512616" cy="512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BBF7E50-A711-CAD8-40C8-B5B17549BBA0}"/>
              </a:ext>
            </a:extLst>
          </p:cNvPr>
          <p:cNvSpPr/>
          <p:nvPr/>
        </p:nvSpPr>
        <p:spPr>
          <a:xfrm>
            <a:off x="2297602" y="5096912"/>
            <a:ext cx="512616" cy="512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DABA4B-73AD-71DF-C56B-99B3D570E49B}"/>
              </a:ext>
            </a:extLst>
          </p:cNvPr>
          <p:cNvSpPr/>
          <p:nvPr/>
        </p:nvSpPr>
        <p:spPr>
          <a:xfrm>
            <a:off x="2885760" y="5095083"/>
            <a:ext cx="512616" cy="512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E48CB8-7FB1-2CBE-F4CB-DB6F3EADF642}"/>
              </a:ext>
            </a:extLst>
          </p:cNvPr>
          <p:cNvSpPr txBox="1"/>
          <p:nvPr/>
        </p:nvSpPr>
        <p:spPr>
          <a:xfrm>
            <a:off x="243203" y="5885871"/>
            <a:ext cx="9640781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99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  <a:r>
              <a:rPr lang="zh-CN" altLang="en-US" sz="2299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recommendation of multiple items with no </a:t>
            </a:r>
            <a:r>
              <a:rPr lang="en-US" altLang="zh-CN" sz="2299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hallucation</a:t>
            </a:r>
            <a:r>
              <a:rPr lang="en-US" altLang="zh-CN" sz="22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99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C2F4C0E-4BEC-6FEA-C6AC-CC64D1360B27}"/>
              </a:ext>
            </a:extLst>
          </p:cNvPr>
          <p:cNvSpPr/>
          <p:nvPr/>
        </p:nvSpPr>
        <p:spPr>
          <a:xfrm rot="5400000">
            <a:off x="2890237" y="4255942"/>
            <a:ext cx="759293" cy="37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69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Experimental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Results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4503A34D-37FF-D4CE-D3CC-238CD1FA9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0" y="3942373"/>
            <a:ext cx="4003879" cy="1879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F1ADCC-0EBA-D720-170A-64F695A035BB}"/>
              </a:ext>
            </a:extLst>
          </p:cNvPr>
          <p:cNvSpPr txBox="1"/>
          <p:nvPr/>
        </p:nvSpPr>
        <p:spPr>
          <a:xfrm>
            <a:off x="123620" y="3505200"/>
            <a:ext cx="4026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Exemplar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number of users&#10;&#10;Description automatically generated with medium confidence">
            <a:extLst>
              <a:ext uri="{FF2B5EF4-FFF2-40B4-BE49-F238E27FC236}">
                <a16:creationId xmlns:a16="http://schemas.microsoft.com/office/drawing/2014/main" id="{9DA9F15E-31C0-2ECB-DD76-14596EDBE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8" y="2236812"/>
            <a:ext cx="4169105" cy="10304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8262B4-A407-F2E3-244E-370FFC20CCD0}"/>
              </a:ext>
            </a:extLst>
          </p:cNvPr>
          <p:cNvSpPr txBox="1"/>
          <p:nvPr/>
        </p:nvSpPr>
        <p:spPr>
          <a:xfrm>
            <a:off x="123620" y="1615604"/>
            <a:ext cx="2860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5A1A0-E617-DE72-1796-856CC4EAD7A8}"/>
              </a:ext>
            </a:extLst>
          </p:cNvPr>
          <p:cNvSpPr txBox="1"/>
          <p:nvPr/>
        </p:nvSpPr>
        <p:spPr>
          <a:xfrm>
            <a:off x="123621" y="1087615"/>
            <a:ext cx="3254417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50" b="1" dirty="0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zh-CN" altLang="en-US" sz="25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5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sz="25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823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Experimental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Results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0EC2B9-AE23-C7BF-03E5-72C5CC4B43E6}"/>
              </a:ext>
            </a:extLst>
          </p:cNvPr>
          <p:cNvSpPr txBox="1"/>
          <p:nvPr/>
        </p:nvSpPr>
        <p:spPr>
          <a:xfrm>
            <a:off x="123621" y="1087615"/>
            <a:ext cx="3254417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50" b="1" dirty="0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zh-CN" altLang="en-US" sz="25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5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sz="25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4503A34D-37FF-D4CE-D3CC-238CD1FA9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0" y="3942373"/>
            <a:ext cx="4003879" cy="1879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F1ADCC-0EBA-D720-170A-64F695A035BB}"/>
              </a:ext>
            </a:extLst>
          </p:cNvPr>
          <p:cNvSpPr txBox="1"/>
          <p:nvPr/>
        </p:nvSpPr>
        <p:spPr>
          <a:xfrm>
            <a:off x="123620" y="3505200"/>
            <a:ext cx="4026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Exemplar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number of users&#10;&#10;Description automatically generated with medium confidence">
            <a:extLst>
              <a:ext uri="{FF2B5EF4-FFF2-40B4-BE49-F238E27FC236}">
                <a16:creationId xmlns:a16="http://schemas.microsoft.com/office/drawing/2014/main" id="{9DA9F15E-31C0-2ECB-DD76-14596EDBE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8" y="2236812"/>
            <a:ext cx="4169105" cy="10304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0E0A12-99A7-C2C8-92EE-C4128C41CA9A}"/>
              </a:ext>
            </a:extLst>
          </p:cNvPr>
          <p:cNvCxnSpPr/>
          <p:nvPr/>
        </p:nvCxnSpPr>
        <p:spPr>
          <a:xfrm>
            <a:off x="4875212" y="2380942"/>
            <a:ext cx="0" cy="3486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D13709-01BD-8792-4DA0-6CEA4A458637}"/>
              </a:ext>
            </a:extLst>
          </p:cNvPr>
          <p:cNvCxnSpPr/>
          <p:nvPr/>
        </p:nvCxnSpPr>
        <p:spPr>
          <a:xfrm>
            <a:off x="4951412" y="2380942"/>
            <a:ext cx="0" cy="3486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ACCAD-4CAF-2F0C-FE3A-945E2C12256E}"/>
              </a:ext>
            </a:extLst>
          </p:cNvPr>
          <p:cNvSpPr txBox="1"/>
          <p:nvPr/>
        </p:nvSpPr>
        <p:spPr>
          <a:xfrm>
            <a:off x="10209212" y="2994995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FC238E-8E2B-E9D1-BD66-998EA3AA8A84}"/>
              </a:ext>
            </a:extLst>
          </p:cNvPr>
          <p:cNvSpPr txBox="1"/>
          <p:nvPr/>
        </p:nvSpPr>
        <p:spPr>
          <a:xfrm>
            <a:off x="10225219" y="4464608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FC3CF37-BDE1-799F-0448-615DDADB4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53" y="2206213"/>
            <a:ext cx="5034210" cy="36395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84632B-9111-9C51-51F7-3E8B041EA48B}"/>
              </a:ext>
            </a:extLst>
          </p:cNvPr>
          <p:cNvSpPr txBox="1"/>
          <p:nvPr/>
        </p:nvSpPr>
        <p:spPr>
          <a:xfrm>
            <a:off x="4951412" y="1620232"/>
            <a:ext cx="33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8262B4-A407-F2E3-244E-370FFC20CCD0}"/>
              </a:ext>
            </a:extLst>
          </p:cNvPr>
          <p:cNvSpPr txBox="1"/>
          <p:nvPr/>
        </p:nvSpPr>
        <p:spPr>
          <a:xfrm>
            <a:off x="123620" y="1615604"/>
            <a:ext cx="2860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362797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Experimental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Results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0EC2B9-AE23-C7BF-03E5-72C5CC4B43E6}"/>
              </a:ext>
            </a:extLst>
          </p:cNvPr>
          <p:cNvSpPr txBox="1"/>
          <p:nvPr/>
        </p:nvSpPr>
        <p:spPr>
          <a:xfrm>
            <a:off x="123621" y="1087615"/>
            <a:ext cx="3254417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50" b="1" dirty="0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zh-CN" altLang="en-US" sz="25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5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sz="25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4503A34D-37FF-D4CE-D3CC-238CD1FA9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0" y="3942373"/>
            <a:ext cx="4003879" cy="1879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F1ADCC-0EBA-D720-170A-64F695A035BB}"/>
              </a:ext>
            </a:extLst>
          </p:cNvPr>
          <p:cNvSpPr txBox="1"/>
          <p:nvPr/>
        </p:nvSpPr>
        <p:spPr>
          <a:xfrm>
            <a:off x="123620" y="3505200"/>
            <a:ext cx="4026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Exemplar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number of users&#10;&#10;Description automatically generated with medium confidence">
            <a:extLst>
              <a:ext uri="{FF2B5EF4-FFF2-40B4-BE49-F238E27FC236}">
                <a16:creationId xmlns:a16="http://schemas.microsoft.com/office/drawing/2014/main" id="{9DA9F15E-31C0-2ECB-DD76-14596EDBE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8" y="2236812"/>
            <a:ext cx="4169105" cy="10304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0E0A12-99A7-C2C8-92EE-C4128C41CA9A}"/>
              </a:ext>
            </a:extLst>
          </p:cNvPr>
          <p:cNvCxnSpPr/>
          <p:nvPr/>
        </p:nvCxnSpPr>
        <p:spPr>
          <a:xfrm>
            <a:off x="4875212" y="2380942"/>
            <a:ext cx="0" cy="3486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D13709-01BD-8792-4DA0-6CEA4A458637}"/>
              </a:ext>
            </a:extLst>
          </p:cNvPr>
          <p:cNvCxnSpPr/>
          <p:nvPr/>
        </p:nvCxnSpPr>
        <p:spPr>
          <a:xfrm>
            <a:off x="4951412" y="2380942"/>
            <a:ext cx="0" cy="3486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ACCAD-4CAF-2F0C-FE3A-945E2C12256E}"/>
              </a:ext>
            </a:extLst>
          </p:cNvPr>
          <p:cNvSpPr txBox="1"/>
          <p:nvPr/>
        </p:nvSpPr>
        <p:spPr>
          <a:xfrm>
            <a:off x="10209212" y="2994995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FC238E-8E2B-E9D1-BD66-998EA3AA8A84}"/>
              </a:ext>
            </a:extLst>
          </p:cNvPr>
          <p:cNvSpPr txBox="1"/>
          <p:nvPr/>
        </p:nvSpPr>
        <p:spPr>
          <a:xfrm>
            <a:off x="10225219" y="4464608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FC3CF37-BDE1-799F-0448-615DDADB4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53" y="2206213"/>
            <a:ext cx="5034210" cy="36395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84632B-9111-9C51-51F7-3E8B041EA48B}"/>
              </a:ext>
            </a:extLst>
          </p:cNvPr>
          <p:cNvSpPr txBox="1"/>
          <p:nvPr/>
        </p:nvSpPr>
        <p:spPr>
          <a:xfrm>
            <a:off x="4951412" y="1620232"/>
            <a:ext cx="33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8262B4-A407-F2E3-244E-370FFC20CCD0}"/>
              </a:ext>
            </a:extLst>
          </p:cNvPr>
          <p:cNvSpPr txBox="1"/>
          <p:nvPr/>
        </p:nvSpPr>
        <p:spPr>
          <a:xfrm>
            <a:off x="123620" y="1615604"/>
            <a:ext cx="2860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4B140-8C27-F99E-18F2-D47863E61857}"/>
              </a:ext>
            </a:extLst>
          </p:cNvPr>
          <p:cNvSpPr txBox="1"/>
          <p:nvPr/>
        </p:nvSpPr>
        <p:spPr>
          <a:xfrm>
            <a:off x="158545" y="6096000"/>
            <a:ext cx="10507867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20"/>
              </a:lnSpc>
            </a:pPr>
            <a:r>
              <a:rPr lang="en-US" altLang="zh-CN" sz="2000" b="1" dirty="0"/>
              <a:t>Results: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LLM4Rec</a:t>
            </a:r>
            <a:r>
              <a:rPr lang="zh-CN" altLang="en-US" sz="2000" dirty="0"/>
              <a:t> </a:t>
            </a:r>
            <a:r>
              <a:rPr lang="en-US" altLang="zh-CN" sz="2000" dirty="0"/>
              <a:t>out-performs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ID-based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LLM-based</a:t>
            </a:r>
            <a:r>
              <a:rPr lang="zh-CN" altLang="en-US" sz="2000" dirty="0"/>
              <a:t> </a:t>
            </a:r>
            <a:r>
              <a:rPr lang="en-US" altLang="zh-CN" sz="2000" dirty="0"/>
              <a:t>baselines</a:t>
            </a:r>
          </a:p>
        </p:txBody>
      </p:sp>
    </p:spTree>
    <p:extLst>
      <p:ext uri="{BB962C8B-B14F-4D97-AF65-F5344CB8AC3E}">
        <p14:creationId xmlns:p14="http://schemas.microsoft.com/office/powerpoint/2010/main" val="151970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Background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93F028-5800-1F4C-9D6F-68B3B2675DED}"/>
              </a:ext>
            </a:extLst>
          </p:cNvPr>
          <p:cNvSpPr txBox="1"/>
          <p:nvPr/>
        </p:nvSpPr>
        <p:spPr>
          <a:xfrm>
            <a:off x="123619" y="1027282"/>
            <a:ext cx="5751896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ID-based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Recommender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289B44A8-5AB5-C180-7AB7-7A3EBD5AD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08" y="1611860"/>
            <a:ext cx="1362176" cy="438727"/>
          </a:xfrm>
          <a:prstGeom prst="rect">
            <a:avLst/>
          </a:prstGeom>
        </p:spPr>
      </p:pic>
      <p:pic>
        <p:nvPicPr>
          <p:cNvPr id="42" name="Picture 41" descr="A diagram of a user and user variables&#10;&#10;Description automatically generated with medium confidence">
            <a:extLst>
              <a:ext uri="{FF2B5EF4-FFF2-40B4-BE49-F238E27FC236}">
                <a16:creationId xmlns:a16="http://schemas.microsoft.com/office/drawing/2014/main" id="{8FA7179F-FCFE-6912-62D2-8E23D0953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6" y="2500449"/>
            <a:ext cx="5752322" cy="28318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63EE0A-63B1-AC3E-48C4-A4B029FC4EBF}"/>
              </a:ext>
            </a:extLst>
          </p:cNvPr>
          <p:cNvSpPr txBox="1"/>
          <p:nvPr/>
        </p:nvSpPr>
        <p:spPr>
          <a:xfrm>
            <a:off x="228557" y="5476623"/>
            <a:ext cx="425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Starts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Netflix</a:t>
            </a:r>
            <a:r>
              <a:rPr lang="zh-CN" altLang="en-US" sz="2000" dirty="0"/>
              <a:t> </a:t>
            </a:r>
            <a:r>
              <a:rPr lang="en-US" altLang="zh-CN" sz="2000" dirty="0"/>
              <a:t>Prize</a:t>
            </a:r>
            <a:r>
              <a:rPr lang="zh-CN" altLang="en-US" sz="2000" dirty="0"/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in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2006</a:t>
            </a:r>
            <a:r>
              <a:rPr lang="en-US" altLang="zh-CN" sz="2000" dirty="0"/>
              <a:t>!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48CB1-7EB9-59E1-871C-8DD40E1CBB3F}"/>
              </a:ext>
            </a:extLst>
          </p:cNvPr>
          <p:cNvSpPr txBox="1"/>
          <p:nvPr/>
        </p:nvSpPr>
        <p:spPr>
          <a:xfrm>
            <a:off x="118718" y="1603763"/>
            <a:ext cx="3004990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factorization</a:t>
            </a:r>
            <a:endParaRPr lang="en-US" sz="230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73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Experimental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Results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0EC2B9-AE23-C7BF-03E5-72C5CC4B43E6}"/>
              </a:ext>
            </a:extLst>
          </p:cNvPr>
          <p:cNvSpPr txBox="1"/>
          <p:nvPr/>
        </p:nvSpPr>
        <p:spPr>
          <a:xfrm>
            <a:off x="123621" y="1087615"/>
            <a:ext cx="3358612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A1498-B56E-4974-A783-906F2ABB1367}"/>
              </a:ext>
            </a:extLst>
          </p:cNvPr>
          <p:cNvSpPr txBox="1"/>
          <p:nvPr/>
        </p:nvSpPr>
        <p:spPr>
          <a:xfrm>
            <a:off x="123621" y="1586792"/>
            <a:ext cx="27613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685CC2-1982-34B0-A5C8-A395BE27668C}"/>
              </a:ext>
            </a:extLst>
          </p:cNvPr>
          <p:cNvSpPr txBox="1"/>
          <p:nvPr/>
        </p:nvSpPr>
        <p:spPr>
          <a:xfrm>
            <a:off x="123621" y="2925155"/>
            <a:ext cx="3872214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Exemplar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 descr="A number of users&#10;&#10;Description automatically generated with medium confidence">
            <a:extLst>
              <a:ext uri="{FF2B5EF4-FFF2-40B4-BE49-F238E27FC236}">
                <a16:creationId xmlns:a16="http://schemas.microsoft.com/office/drawing/2014/main" id="{03109CC4-9FFF-8ED9-B656-CE464401C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0" y="2118050"/>
            <a:ext cx="4194944" cy="737938"/>
          </a:xfrm>
          <a:prstGeom prst="rect">
            <a:avLst/>
          </a:prstGeom>
        </p:spPr>
      </p:pic>
      <p:pic>
        <p:nvPicPr>
          <p:cNvPr id="33" name="Picture 32" descr="A close up of text&#10;&#10;Description automatically generated">
            <a:extLst>
              <a:ext uri="{FF2B5EF4-FFF2-40B4-BE49-F238E27FC236}">
                <a16:creationId xmlns:a16="http://schemas.microsoft.com/office/drawing/2014/main" id="{961442CD-703B-DFD9-612C-291F300A2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3" y="3599903"/>
            <a:ext cx="3280812" cy="9087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90361F-8D96-C2F9-E20C-F36AAF0183DB}"/>
              </a:ext>
            </a:extLst>
          </p:cNvPr>
          <p:cNvSpPr txBox="1"/>
          <p:nvPr/>
        </p:nvSpPr>
        <p:spPr>
          <a:xfrm>
            <a:off x="210088" y="3320828"/>
            <a:ext cx="1921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CA6B74-1729-12D2-31FC-6570085C398D}"/>
              </a:ext>
            </a:extLst>
          </p:cNvPr>
          <p:cNvSpPr txBox="1"/>
          <p:nvPr/>
        </p:nvSpPr>
        <p:spPr>
          <a:xfrm>
            <a:off x="210087" y="4645223"/>
            <a:ext cx="1921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job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400" dirty="0"/>
          </a:p>
        </p:txBody>
      </p:sp>
      <p:pic>
        <p:nvPicPr>
          <p:cNvPr id="39" name="Picture 38" descr="A close up of text&#10;&#10;Description automatically generated">
            <a:extLst>
              <a:ext uri="{FF2B5EF4-FFF2-40B4-BE49-F238E27FC236}">
                <a16:creationId xmlns:a16="http://schemas.microsoft.com/office/drawing/2014/main" id="{BB2E0803-3CFA-343D-CC75-493D4372B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3" y="4894327"/>
            <a:ext cx="3280809" cy="10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9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Experimental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Results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0EC2B9-AE23-C7BF-03E5-72C5CC4B43E6}"/>
              </a:ext>
            </a:extLst>
          </p:cNvPr>
          <p:cNvSpPr txBox="1"/>
          <p:nvPr/>
        </p:nvSpPr>
        <p:spPr>
          <a:xfrm>
            <a:off x="123621" y="1087615"/>
            <a:ext cx="3358612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A1498-B56E-4974-A783-906F2ABB1367}"/>
              </a:ext>
            </a:extLst>
          </p:cNvPr>
          <p:cNvSpPr txBox="1"/>
          <p:nvPr/>
        </p:nvSpPr>
        <p:spPr>
          <a:xfrm>
            <a:off x="123621" y="1586792"/>
            <a:ext cx="27613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B1EB50-0942-2F65-754E-E8494137E048}"/>
              </a:ext>
            </a:extLst>
          </p:cNvPr>
          <p:cNvCxnSpPr/>
          <p:nvPr/>
        </p:nvCxnSpPr>
        <p:spPr>
          <a:xfrm>
            <a:off x="4875212" y="2380942"/>
            <a:ext cx="0" cy="3486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3E80E6-2EEB-CA07-0A9B-473C06DA18F5}"/>
              </a:ext>
            </a:extLst>
          </p:cNvPr>
          <p:cNvCxnSpPr/>
          <p:nvPr/>
        </p:nvCxnSpPr>
        <p:spPr>
          <a:xfrm>
            <a:off x="4951412" y="2380942"/>
            <a:ext cx="0" cy="3486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66F0B5-11EA-21A0-AAC1-B0877F93DCC2}"/>
              </a:ext>
            </a:extLst>
          </p:cNvPr>
          <p:cNvSpPr txBox="1"/>
          <p:nvPr/>
        </p:nvSpPr>
        <p:spPr>
          <a:xfrm>
            <a:off x="5196930" y="1689370"/>
            <a:ext cx="3202159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BB6ED-6363-DEE3-6E30-B1628C24CC54}"/>
              </a:ext>
            </a:extLst>
          </p:cNvPr>
          <p:cNvSpPr txBox="1"/>
          <p:nvPr/>
        </p:nvSpPr>
        <p:spPr>
          <a:xfrm>
            <a:off x="5204369" y="4857789"/>
            <a:ext cx="7455935" cy="95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2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Two-Tower: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ID-based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</a:p>
          <a:p>
            <a:pPr>
              <a:lnSpc>
                <a:spcPts val="232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M6-Retrival: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encode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user/item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2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LLM4Rec-Emb: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LLM4Rec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8E0D1EAD-7BD3-9F62-124A-C99E6BEA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29" y="2354559"/>
            <a:ext cx="4343399" cy="1602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E367A4-5FF8-9DD9-5A7E-750E63797380}"/>
              </a:ext>
            </a:extLst>
          </p:cNvPr>
          <p:cNvSpPr txBox="1"/>
          <p:nvPr/>
        </p:nvSpPr>
        <p:spPr>
          <a:xfrm>
            <a:off x="5233442" y="4262345"/>
            <a:ext cx="1812356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685CC2-1982-34B0-A5C8-A395BE27668C}"/>
              </a:ext>
            </a:extLst>
          </p:cNvPr>
          <p:cNvSpPr txBox="1"/>
          <p:nvPr/>
        </p:nvSpPr>
        <p:spPr>
          <a:xfrm>
            <a:off x="123621" y="2925155"/>
            <a:ext cx="3872214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Exemplar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 descr="A number of users&#10;&#10;Description automatically generated with medium confidence">
            <a:extLst>
              <a:ext uri="{FF2B5EF4-FFF2-40B4-BE49-F238E27FC236}">
                <a16:creationId xmlns:a16="http://schemas.microsoft.com/office/drawing/2014/main" id="{03109CC4-9FFF-8ED9-B656-CE464401C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0" y="2118050"/>
            <a:ext cx="4194944" cy="737938"/>
          </a:xfrm>
          <a:prstGeom prst="rect">
            <a:avLst/>
          </a:prstGeom>
        </p:spPr>
      </p:pic>
      <p:pic>
        <p:nvPicPr>
          <p:cNvPr id="33" name="Picture 32" descr="A close up of text&#10;&#10;Description automatically generated">
            <a:extLst>
              <a:ext uri="{FF2B5EF4-FFF2-40B4-BE49-F238E27FC236}">
                <a16:creationId xmlns:a16="http://schemas.microsoft.com/office/drawing/2014/main" id="{961442CD-703B-DFD9-612C-291F300A2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3" y="3599903"/>
            <a:ext cx="3280812" cy="9087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90361F-8D96-C2F9-E20C-F36AAF0183DB}"/>
              </a:ext>
            </a:extLst>
          </p:cNvPr>
          <p:cNvSpPr txBox="1"/>
          <p:nvPr/>
        </p:nvSpPr>
        <p:spPr>
          <a:xfrm>
            <a:off x="210088" y="3320828"/>
            <a:ext cx="1921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CA6B74-1729-12D2-31FC-6570085C398D}"/>
              </a:ext>
            </a:extLst>
          </p:cNvPr>
          <p:cNvSpPr txBox="1"/>
          <p:nvPr/>
        </p:nvSpPr>
        <p:spPr>
          <a:xfrm>
            <a:off x="210087" y="4645223"/>
            <a:ext cx="1921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job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400" dirty="0"/>
          </a:p>
        </p:txBody>
      </p:sp>
      <p:pic>
        <p:nvPicPr>
          <p:cNvPr id="39" name="Picture 38" descr="A close up of text&#10;&#10;Description automatically generated">
            <a:extLst>
              <a:ext uri="{FF2B5EF4-FFF2-40B4-BE49-F238E27FC236}">
                <a16:creationId xmlns:a16="http://schemas.microsoft.com/office/drawing/2014/main" id="{BB2E0803-3CFA-343D-CC75-493D4372B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3" y="4894327"/>
            <a:ext cx="3280809" cy="10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80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Experimental</a:t>
            </a:r>
            <a:r>
              <a:rPr lang="zh-CN" altLang="en-US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Results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0EC2B9-AE23-C7BF-03E5-72C5CC4B43E6}"/>
              </a:ext>
            </a:extLst>
          </p:cNvPr>
          <p:cNvSpPr txBox="1"/>
          <p:nvPr/>
        </p:nvSpPr>
        <p:spPr>
          <a:xfrm>
            <a:off x="123621" y="1087615"/>
            <a:ext cx="3358612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A1498-B56E-4974-A783-906F2ABB1367}"/>
              </a:ext>
            </a:extLst>
          </p:cNvPr>
          <p:cNvSpPr txBox="1"/>
          <p:nvPr/>
        </p:nvSpPr>
        <p:spPr>
          <a:xfrm>
            <a:off x="123621" y="1586792"/>
            <a:ext cx="27613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B1EB50-0942-2F65-754E-E8494137E048}"/>
              </a:ext>
            </a:extLst>
          </p:cNvPr>
          <p:cNvCxnSpPr/>
          <p:nvPr/>
        </p:nvCxnSpPr>
        <p:spPr>
          <a:xfrm>
            <a:off x="4875212" y="2380942"/>
            <a:ext cx="0" cy="3486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3E80E6-2EEB-CA07-0A9B-473C06DA18F5}"/>
              </a:ext>
            </a:extLst>
          </p:cNvPr>
          <p:cNvCxnSpPr/>
          <p:nvPr/>
        </p:nvCxnSpPr>
        <p:spPr>
          <a:xfrm>
            <a:off x="4951412" y="2380942"/>
            <a:ext cx="0" cy="34864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66F0B5-11EA-21A0-AAC1-B0877F93DCC2}"/>
              </a:ext>
            </a:extLst>
          </p:cNvPr>
          <p:cNvSpPr txBox="1"/>
          <p:nvPr/>
        </p:nvSpPr>
        <p:spPr>
          <a:xfrm>
            <a:off x="5196930" y="1689370"/>
            <a:ext cx="3202159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BB6ED-6363-DEE3-6E30-B1628C24CC54}"/>
              </a:ext>
            </a:extLst>
          </p:cNvPr>
          <p:cNvSpPr txBox="1"/>
          <p:nvPr/>
        </p:nvSpPr>
        <p:spPr>
          <a:xfrm>
            <a:off x="5204369" y="4857789"/>
            <a:ext cx="7455935" cy="95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2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Two-Tower: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ID-based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</a:p>
          <a:p>
            <a:pPr>
              <a:lnSpc>
                <a:spcPts val="232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M6-Retrival: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encode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user/item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2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LLM4Rec-Emb: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LLM4Rec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8E0D1EAD-7BD3-9F62-124A-C99E6BEA3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29" y="2354559"/>
            <a:ext cx="4343399" cy="1602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E367A4-5FF8-9DD9-5A7E-750E63797380}"/>
              </a:ext>
            </a:extLst>
          </p:cNvPr>
          <p:cNvSpPr txBox="1"/>
          <p:nvPr/>
        </p:nvSpPr>
        <p:spPr>
          <a:xfrm>
            <a:off x="5233442" y="4262345"/>
            <a:ext cx="1812356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685CC2-1982-34B0-A5C8-A395BE27668C}"/>
              </a:ext>
            </a:extLst>
          </p:cNvPr>
          <p:cNvSpPr txBox="1"/>
          <p:nvPr/>
        </p:nvSpPr>
        <p:spPr>
          <a:xfrm>
            <a:off x="123621" y="2925155"/>
            <a:ext cx="3872214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Exemplar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zh-CN" altLang="en-US" sz="22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99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2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C3829F-453B-AFDA-D4B7-1F468E78160C}"/>
              </a:ext>
            </a:extLst>
          </p:cNvPr>
          <p:cNvSpPr txBox="1"/>
          <p:nvPr/>
        </p:nvSpPr>
        <p:spPr>
          <a:xfrm>
            <a:off x="158545" y="6096000"/>
            <a:ext cx="10507867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20"/>
              </a:lnSpc>
            </a:pPr>
            <a:r>
              <a:rPr lang="en-US" altLang="zh-CN" sz="2000" b="1" dirty="0"/>
              <a:t>Results: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LLM4Rec</a:t>
            </a:r>
            <a:r>
              <a:rPr lang="zh-CN" altLang="en-US" sz="2000" dirty="0"/>
              <a:t> </a:t>
            </a:r>
            <a:r>
              <a:rPr lang="en-US" altLang="zh-CN" sz="2000" dirty="0"/>
              <a:t>out-performs</a:t>
            </a:r>
            <a:r>
              <a:rPr lang="zh-CN" altLang="en-US" sz="2000" dirty="0"/>
              <a:t> </a:t>
            </a:r>
            <a:r>
              <a:rPr lang="en-US" altLang="zh-CN" sz="2000" dirty="0"/>
              <a:t>various</a:t>
            </a:r>
            <a:r>
              <a:rPr lang="zh-CN" altLang="en-US" sz="2000" dirty="0"/>
              <a:t> </a:t>
            </a:r>
            <a:r>
              <a:rPr lang="en-US" altLang="zh-CN" sz="2000" dirty="0"/>
              <a:t>baselines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real-world</a:t>
            </a:r>
            <a:r>
              <a:rPr lang="zh-CN" altLang="en-US" sz="2000" dirty="0"/>
              <a:t> </a:t>
            </a:r>
            <a:r>
              <a:rPr lang="en-US" altLang="zh-CN" sz="2000" dirty="0"/>
              <a:t>setting</a:t>
            </a:r>
          </a:p>
        </p:txBody>
      </p:sp>
      <p:pic>
        <p:nvPicPr>
          <p:cNvPr id="30" name="Picture 29" descr="A number of users&#10;&#10;Description automatically generated with medium confidence">
            <a:extLst>
              <a:ext uri="{FF2B5EF4-FFF2-40B4-BE49-F238E27FC236}">
                <a16:creationId xmlns:a16="http://schemas.microsoft.com/office/drawing/2014/main" id="{03109CC4-9FFF-8ED9-B656-CE464401C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0" y="2118050"/>
            <a:ext cx="4194944" cy="737938"/>
          </a:xfrm>
          <a:prstGeom prst="rect">
            <a:avLst/>
          </a:prstGeom>
        </p:spPr>
      </p:pic>
      <p:pic>
        <p:nvPicPr>
          <p:cNvPr id="33" name="Picture 32" descr="A close up of text&#10;&#10;Description automatically generated">
            <a:extLst>
              <a:ext uri="{FF2B5EF4-FFF2-40B4-BE49-F238E27FC236}">
                <a16:creationId xmlns:a16="http://schemas.microsoft.com/office/drawing/2014/main" id="{961442CD-703B-DFD9-612C-291F300A2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3" y="3599903"/>
            <a:ext cx="3280812" cy="9087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90361F-8D96-C2F9-E20C-F36AAF0183DB}"/>
              </a:ext>
            </a:extLst>
          </p:cNvPr>
          <p:cNvSpPr txBox="1"/>
          <p:nvPr/>
        </p:nvSpPr>
        <p:spPr>
          <a:xfrm>
            <a:off x="210088" y="3320828"/>
            <a:ext cx="1921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CA6B74-1729-12D2-31FC-6570085C398D}"/>
              </a:ext>
            </a:extLst>
          </p:cNvPr>
          <p:cNvSpPr txBox="1"/>
          <p:nvPr/>
        </p:nvSpPr>
        <p:spPr>
          <a:xfrm>
            <a:off x="210087" y="4645223"/>
            <a:ext cx="1921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job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400" dirty="0"/>
          </a:p>
        </p:txBody>
      </p:sp>
      <p:pic>
        <p:nvPicPr>
          <p:cNvPr id="39" name="Picture 38" descr="A close up of text&#10;&#10;Description automatically generated">
            <a:extLst>
              <a:ext uri="{FF2B5EF4-FFF2-40B4-BE49-F238E27FC236}">
                <a16:creationId xmlns:a16="http://schemas.microsoft.com/office/drawing/2014/main" id="{BB2E0803-3CFA-343D-CC75-493D4372B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3" y="4894327"/>
            <a:ext cx="3280809" cy="10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2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20" name="图片 16" descr="图片包含 游戏机, 建筑, 围栏&#10;&#10;描述已自动生成">
            <a:extLst>
              <a:ext uri="{FF2B5EF4-FFF2-40B4-BE49-F238E27FC236}">
                <a16:creationId xmlns:a16="http://schemas.microsoft.com/office/drawing/2014/main" id="{8433172A-405F-C786-51B1-9D7E2627D4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7781478" y="1470542"/>
            <a:ext cx="4408936" cy="449676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DE2C3A5-01DF-F548-613F-F3980771D4AA}"/>
              </a:ext>
            </a:extLst>
          </p:cNvPr>
          <p:cNvSpPr txBox="1">
            <a:spLocks/>
          </p:cNvSpPr>
          <p:nvPr/>
        </p:nvSpPr>
        <p:spPr>
          <a:xfrm>
            <a:off x="2276043" y="3280133"/>
            <a:ext cx="8389331" cy="73133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599" dirty="0"/>
              <a:t>Thank</a:t>
            </a:r>
            <a:r>
              <a:rPr lang="zh-CN" altLang="en-US" sz="3599" dirty="0"/>
              <a:t> </a:t>
            </a:r>
            <a:r>
              <a:rPr lang="en-US" altLang="zh-CN" sz="3599" dirty="0"/>
              <a:t>you</a:t>
            </a:r>
            <a:r>
              <a:rPr lang="zh-CN" altLang="en-US" sz="3599" dirty="0"/>
              <a:t> </a:t>
            </a:r>
            <a:r>
              <a:rPr lang="en-US" altLang="zh-CN" sz="3599" dirty="0"/>
              <a:t>so</a:t>
            </a:r>
            <a:r>
              <a:rPr lang="zh-CN" altLang="en-US" sz="3599" dirty="0"/>
              <a:t> </a:t>
            </a:r>
            <a:r>
              <a:rPr lang="en-US" altLang="zh-CN" sz="3599" dirty="0"/>
              <a:t>much</a:t>
            </a:r>
            <a:r>
              <a:rPr lang="en-US" sz="3599" dirty="0"/>
              <a:t> for</a:t>
            </a:r>
            <a:r>
              <a:rPr lang="zh-CN" altLang="en-US" sz="3599" dirty="0"/>
              <a:t> </a:t>
            </a:r>
            <a:r>
              <a:rPr lang="en-US" sz="3599" dirty="0"/>
              <a:t>listening!</a:t>
            </a:r>
          </a:p>
        </p:txBody>
      </p:sp>
      <p:pic>
        <p:nvPicPr>
          <p:cNvPr id="23" name="图片 13">
            <a:extLst>
              <a:ext uri="{FF2B5EF4-FFF2-40B4-BE49-F238E27FC236}">
                <a16:creationId xmlns:a16="http://schemas.microsoft.com/office/drawing/2014/main" id="{78ACA89F-521D-1E30-0C1C-C513562C2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1014973"/>
            <a:ext cx="12185651" cy="97065"/>
          </a:xfrm>
          <a:prstGeom prst="rect">
            <a:avLst/>
          </a:prstGeom>
        </p:spPr>
      </p:pic>
      <p:pic>
        <p:nvPicPr>
          <p:cNvPr id="24" name="图片 8">
            <a:extLst>
              <a:ext uri="{FF2B5EF4-FFF2-40B4-BE49-F238E27FC236}">
                <a16:creationId xmlns:a16="http://schemas.microsoft.com/office/drawing/2014/main" id="{C77A988D-609D-6E6E-39A7-0C2BA3528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1" y="103541"/>
            <a:ext cx="2160928" cy="7706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63C046-B13F-452F-6305-5053A32EB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803" y="32187"/>
            <a:ext cx="1578052" cy="949069"/>
          </a:xfrm>
          <a:prstGeom prst="rect">
            <a:avLst/>
          </a:prstGeom>
        </p:spPr>
      </p:pic>
      <p:pic>
        <p:nvPicPr>
          <p:cNvPr id="26" name="Picture 25" descr="A blue and black logo&#10;&#10;Description automatically generated">
            <a:extLst>
              <a:ext uri="{FF2B5EF4-FFF2-40B4-BE49-F238E27FC236}">
                <a16:creationId xmlns:a16="http://schemas.microsoft.com/office/drawing/2014/main" id="{FA62911B-9D69-C4FF-13E3-28AF77C3E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274" y="149731"/>
            <a:ext cx="738990" cy="7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9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Background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93F028-5800-1F4C-9D6F-68B3B2675DED}"/>
              </a:ext>
            </a:extLst>
          </p:cNvPr>
          <p:cNvSpPr txBox="1"/>
          <p:nvPr/>
        </p:nvSpPr>
        <p:spPr>
          <a:xfrm>
            <a:off x="123619" y="1027282"/>
            <a:ext cx="5751896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ID-based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Recommender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046167-66ED-C9BD-AAAB-6019DAD5E70B}"/>
              </a:ext>
            </a:extLst>
          </p:cNvPr>
          <p:cNvCxnSpPr>
            <a:cxnSpLocks/>
          </p:cNvCxnSpPr>
          <p:nvPr/>
        </p:nvCxnSpPr>
        <p:spPr>
          <a:xfrm>
            <a:off x="6062987" y="2202031"/>
            <a:ext cx="0" cy="38382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797EFC-6AB3-EC5E-223F-A92B4C81B57C}"/>
              </a:ext>
            </a:extLst>
          </p:cNvPr>
          <p:cNvCxnSpPr>
            <a:cxnSpLocks/>
          </p:cNvCxnSpPr>
          <p:nvPr/>
        </p:nvCxnSpPr>
        <p:spPr>
          <a:xfrm>
            <a:off x="6155362" y="2202031"/>
            <a:ext cx="0" cy="38382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289B44A8-5AB5-C180-7AB7-7A3EBD5AD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08" y="1611860"/>
            <a:ext cx="1362176" cy="438727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E4B68CB4-5A85-0C91-2F7B-16143715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390" y="1527279"/>
            <a:ext cx="600426" cy="600426"/>
          </a:xfrm>
          <a:prstGeom prst="rect">
            <a:avLst/>
          </a:prstGeom>
        </p:spPr>
      </p:pic>
      <p:pic>
        <p:nvPicPr>
          <p:cNvPr id="42" name="Picture 41" descr="A diagram of a user and user variables&#10;&#10;Description automatically generated with medium confidence">
            <a:extLst>
              <a:ext uri="{FF2B5EF4-FFF2-40B4-BE49-F238E27FC236}">
                <a16:creationId xmlns:a16="http://schemas.microsoft.com/office/drawing/2014/main" id="{8FA7179F-FCFE-6912-62D2-8E23D0953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6" y="2500449"/>
            <a:ext cx="5752322" cy="28318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18CA65-2593-19F2-4540-7C340ACEB590}"/>
              </a:ext>
            </a:extLst>
          </p:cNvPr>
          <p:cNvGrpSpPr/>
          <p:nvPr/>
        </p:nvGrpSpPr>
        <p:grpSpPr>
          <a:xfrm>
            <a:off x="7255379" y="2463561"/>
            <a:ext cx="3149493" cy="2602349"/>
            <a:chOff x="7703084" y="2819400"/>
            <a:chExt cx="3288419" cy="271714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0EC547E-9C40-BECB-F809-742D2794DE5A}"/>
                </a:ext>
              </a:extLst>
            </p:cNvPr>
            <p:cNvSpPr/>
            <p:nvPr/>
          </p:nvSpPr>
          <p:spPr>
            <a:xfrm>
              <a:off x="7703084" y="5046636"/>
              <a:ext cx="1432156" cy="489905"/>
            </a:xfrm>
            <a:prstGeom prst="rect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olid"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Member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Embeddings</a:t>
              </a:r>
              <a:endParaRPr lang="en-US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543B05D-954E-97CE-E20B-C0E8B66D2117}"/>
                </a:ext>
              </a:extLst>
            </p:cNvPr>
            <p:cNvSpPr/>
            <p:nvPr/>
          </p:nvSpPr>
          <p:spPr>
            <a:xfrm>
              <a:off x="9671363" y="5039968"/>
              <a:ext cx="1320140" cy="478450"/>
            </a:xfrm>
            <a:prstGeom prst="rect">
              <a:avLst/>
            </a:prstGeom>
            <a:solidFill>
              <a:srgbClr val="FFC000"/>
            </a:solidFill>
            <a:ln w="15875">
              <a:solidFill>
                <a:schemeClr val="tx1"/>
              </a:solidFill>
              <a:prstDash val="solid"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Job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Embeddings</a:t>
              </a:r>
              <a:endParaRPr lang="en-US" sz="1400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DB7A7BC-3EA3-77F4-E563-6BB714A338B3}"/>
                </a:ext>
              </a:extLst>
            </p:cNvPr>
            <p:cNvCxnSpPr>
              <a:cxnSpLocks/>
              <a:stCxn id="44" idx="0"/>
              <a:endCxn id="53" idx="2"/>
            </p:cNvCxnSpPr>
            <p:nvPr/>
          </p:nvCxnSpPr>
          <p:spPr>
            <a:xfrm flipV="1">
              <a:off x="8419162" y="4724924"/>
              <a:ext cx="0" cy="321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F91D47-F803-AB7C-E660-9E33594E8697}"/>
                </a:ext>
              </a:extLst>
            </p:cNvPr>
            <p:cNvCxnSpPr>
              <a:cxnSpLocks/>
              <a:stCxn id="46" idx="0"/>
              <a:endCxn id="56" idx="2"/>
            </p:cNvCxnSpPr>
            <p:nvPr/>
          </p:nvCxnSpPr>
          <p:spPr>
            <a:xfrm flipV="1">
              <a:off x="10331433" y="4706205"/>
              <a:ext cx="342" cy="3337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D0FF9922-0525-DE39-D496-AD908DF7669B}"/>
                </a:ext>
              </a:extLst>
            </p:cNvPr>
            <p:cNvSpPr/>
            <p:nvPr/>
          </p:nvSpPr>
          <p:spPr>
            <a:xfrm>
              <a:off x="7862422" y="4197108"/>
              <a:ext cx="1113479" cy="527816"/>
            </a:xfrm>
            <a:prstGeom prst="trapezoid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Neural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Network</a:t>
              </a:r>
              <a:endParaRPr lang="en-US" sz="1400" dirty="0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A92B6F-2E9D-F958-24D8-2CEF9C5ADF07}"/>
                </a:ext>
              </a:extLst>
            </p:cNvPr>
            <p:cNvSpPr/>
            <p:nvPr/>
          </p:nvSpPr>
          <p:spPr>
            <a:xfrm>
              <a:off x="9752012" y="4178389"/>
              <a:ext cx="1159526" cy="527816"/>
            </a:xfrm>
            <a:prstGeom prst="trapezoi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Neural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Network</a:t>
              </a:r>
              <a:endParaRPr lang="en-US" sz="1400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E04D93A-E0A5-6D14-7023-9518BD09846B}"/>
                </a:ext>
              </a:extLst>
            </p:cNvPr>
            <p:cNvCxnSpPr>
              <a:cxnSpLocks/>
              <a:stCxn id="53" idx="0"/>
              <a:endCxn id="2048" idx="2"/>
            </p:cNvCxnSpPr>
            <p:nvPr/>
          </p:nvCxnSpPr>
          <p:spPr>
            <a:xfrm flipV="1">
              <a:off x="8419162" y="3865141"/>
              <a:ext cx="716078" cy="3319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B63565B-32E4-42AE-3B2B-68C9EAB68447}"/>
                </a:ext>
              </a:extLst>
            </p:cNvPr>
            <p:cNvCxnSpPr>
              <a:cxnSpLocks/>
              <a:stCxn id="56" idx="0"/>
              <a:endCxn id="2048" idx="6"/>
            </p:cNvCxnSpPr>
            <p:nvPr/>
          </p:nvCxnSpPr>
          <p:spPr>
            <a:xfrm flipH="1" flipV="1">
              <a:off x="9574132" y="3865141"/>
              <a:ext cx="757643" cy="313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C1E9DE14-DE9C-A959-ACEF-E6C7AB1A6FEF}"/>
                </a:ext>
              </a:extLst>
            </p:cNvPr>
            <p:cNvSpPr/>
            <p:nvPr/>
          </p:nvSpPr>
          <p:spPr>
            <a:xfrm>
              <a:off x="9135240" y="3645695"/>
              <a:ext cx="438892" cy="43889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3" name="Straight Connector 2052">
              <a:extLst>
                <a:ext uri="{FF2B5EF4-FFF2-40B4-BE49-F238E27FC236}">
                  <a16:creationId xmlns:a16="http://schemas.microsoft.com/office/drawing/2014/main" id="{BC82176B-40F7-D312-1626-26EA0A374895}"/>
                </a:ext>
              </a:extLst>
            </p:cNvPr>
            <p:cNvCxnSpPr>
              <a:stCxn id="2048" idx="7"/>
              <a:endCxn id="2048" idx="3"/>
            </p:cNvCxnSpPr>
            <p:nvPr/>
          </p:nvCxnSpPr>
          <p:spPr>
            <a:xfrm flipH="1">
              <a:off x="9199514" y="3709969"/>
              <a:ext cx="310344" cy="31034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Straight Connector 2053">
              <a:extLst>
                <a:ext uri="{FF2B5EF4-FFF2-40B4-BE49-F238E27FC236}">
                  <a16:creationId xmlns:a16="http://schemas.microsoft.com/office/drawing/2014/main" id="{E9C3881B-9F82-B041-297F-8F7D4A286D90}"/>
                </a:ext>
              </a:extLst>
            </p:cNvPr>
            <p:cNvCxnSpPr>
              <a:cxnSpLocks/>
              <a:stCxn id="2048" idx="1"/>
              <a:endCxn id="2048" idx="5"/>
            </p:cNvCxnSpPr>
            <p:nvPr/>
          </p:nvCxnSpPr>
          <p:spPr>
            <a:xfrm>
              <a:off x="9199514" y="3709969"/>
              <a:ext cx="310344" cy="31034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70A8ED8-73F8-405F-15FC-AE7A14864AFB}"/>
                </a:ext>
              </a:extLst>
            </p:cNvPr>
            <p:cNvSpPr txBox="1"/>
            <p:nvPr/>
          </p:nvSpPr>
          <p:spPr>
            <a:xfrm>
              <a:off x="9546603" y="3448319"/>
              <a:ext cx="1123904" cy="271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90" dirty="0">
                  <a:latin typeface="Arial" panose="020B0604020202020204" pitchFamily="34" charset="0"/>
                  <a:cs typeface="Arial" panose="020B0604020202020204" pitchFamily="34" charset="0"/>
                </a:rPr>
                <a:t>dot</a:t>
              </a:r>
              <a:r>
                <a:rPr lang="zh-CN" altLang="en-US" sz="109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90" dirty="0"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endParaRPr lang="en-US" dirty="0"/>
            </a:p>
          </p:txBody>
        </p:sp>
        <p:cxnSp>
          <p:nvCxnSpPr>
            <p:cNvPr id="2059" name="Straight Arrow Connector 2058">
              <a:extLst>
                <a:ext uri="{FF2B5EF4-FFF2-40B4-BE49-F238E27FC236}">
                  <a16:creationId xmlns:a16="http://schemas.microsoft.com/office/drawing/2014/main" id="{E987AA49-E3DD-C191-24A8-33EE96941A4A}"/>
                </a:ext>
              </a:extLst>
            </p:cNvPr>
            <p:cNvCxnSpPr>
              <a:cxnSpLocks/>
              <a:stCxn id="2048" idx="0"/>
            </p:cNvCxnSpPr>
            <p:nvPr/>
          </p:nvCxnSpPr>
          <p:spPr>
            <a:xfrm flipV="1">
              <a:off x="9354686" y="3340895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4" name="Round Same Side Corner Rectangle 2063">
              <a:extLst>
                <a:ext uri="{FF2B5EF4-FFF2-40B4-BE49-F238E27FC236}">
                  <a16:creationId xmlns:a16="http://schemas.microsoft.com/office/drawing/2014/main" id="{9EBB12F4-A107-6017-FA7A-75341F58C0C3}"/>
                </a:ext>
              </a:extLst>
            </p:cNvPr>
            <p:cNvSpPr/>
            <p:nvPr/>
          </p:nvSpPr>
          <p:spPr>
            <a:xfrm>
              <a:off x="8797471" y="2819400"/>
              <a:ext cx="1123904" cy="513871"/>
            </a:xfrm>
            <a:prstGeom prst="round2Same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Matching</a:t>
              </a:r>
              <a:r>
                <a:rPr lang="zh-CN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</a:rPr>
                <a:t>Score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527F902-65BF-D814-A157-B1FCBF9C2ADF}"/>
              </a:ext>
            </a:extLst>
          </p:cNvPr>
          <p:cNvSpPr txBox="1"/>
          <p:nvPr/>
        </p:nvSpPr>
        <p:spPr>
          <a:xfrm>
            <a:off x="6665274" y="5478691"/>
            <a:ext cx="3618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LinkedIn</a:t>
            </a:r>
            <a:r>
              <a:rPr lang="zh-CN" altLang="en-US" sz="2000" dirty="0"/>
              <a:t> </a:t>
            </a:r>
            <a:r>
              <a:rPr lang="en-US" altLang="zh-CN" sz="2000" dirty="0"/>
              <a:t>job</a:t>
            </a:r>
            <a:r>
              <a:rPr lang="zh-CN" altLang="en-US" sz="2000" dirty="0"/>
              <a:t> </a:t>
            </a:r>
            <a:r>
              <a:rPr lang="en-US" altLang="zh-CN" sz="2000" dirty="0"/>
              <a:t>recommendation!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EE0A-63B1-AC3E-48C4-A4B029FC4EBF}"/>
              </a:ext>
            </a:extLst>
          </p:cNvPr>
          <p:cNvSpPr txBox="1"/>
          <p:nvPr/>
        </p:nvSpPr>
        <p:spPr>
          <a:xfrm>
            <a:off x="228557" y="5476623"/>
            <a:ext cx="425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Starts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Netflix</a:t>
            </a:r>
            <a:r>
              <a:rPr lang="zh-CN" altLang="en-US" sz="2000" dirty="0"/>
              <a:t> </a:t>
            </a:r>
            <a:r>
              <a:rPr lang="en-US" altLang="zh-CN" sz="2000" dirty="0"/>
              <a:t>Prize</a:t>
            </a:r>
            <a:r>
              <a:rPr lang="zh-CN" altLang="en-US" sz="2000" dirty="0"/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in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2006</a:t>
            </a:r>
            <a:r>
              <a:rPr lang="en-US" altLang="zh-CN" sz="2000" dirty="0"/>
              <a:t>!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48CB1-7EB9-59E1-871C-8DD40E1CBB3F}"/>
              </a:ext>
            </a:extLst>
          </p:cNvPr>
          <p:cNvSpPr txBox="1"/>
          <p:nvPr/>
        </p:nvSpPr>
        <p:spPr>
          <a:xfrm>
            <a:off x="118718" y="1603763"/>
            <a:ext cx="3004990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factorization</a:t>
            </a:r>
            <a:endParaRPr lang="en-US" sz="230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3F3C7-9AEB-233A-9C07-F8047DCA4BBF}"/>
              </a:ext>
            </a:extLst>
          </p:cNvPr>
          <p:cNvSpPr txBox="1"/>
          <p:nvPr/>
        </p:nvSpPr>
        <p:spPr>
          <a:xfrm>
            <a:off x="6360655" y="1606921"/>
            <a:ext cx="2777363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tower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230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94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Background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93F028-5800-1F4C-9D6F-68B3B2675DED}"/>
              </a:ext>
            </a:extLst>
          </p:cNvPr>
          <p:cNvSpPr txBox="1"/>
          <p:nvPr/>
        </p:nvSpPr>
        <p:spPr>
          <a:xfrm>
            <a:off x="123619" y="1027282"/>
            <a:ext cx="5751896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ID-based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Recommender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046167-66ED-C9BD-AAAB-6019DAD5E70B}"/>
              </a:ext>
            </a:extLst>
          </p:cNvPr>
          <p:cNvCxnSpPr>
            <a:cxnSpLocks/>
          </p:cNvCxnSpPr>
          <p:nvPr/>
        </p:nvCxnSpPr>
        <p:spPr>
          <a:xfrm>
            <a:off x="6062987" y="2202031"/>
            <a:ext cx="0" cy="38382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797EFC-6AB3-EC5E-223F-A92B4C81B57C}"/>
              </a:ext>
            </a:extLst>
          </p:cNvPr>
          <p:cNvCxnSpPr>
            <a:cxnSpLocks/>
          </p:cNvCxnSpPr>
          <p:nvPr/>
        </p:nvCxnSpPr>
        <p:spPr>
          <a:xfrm>
            <a:off x="6155362" y="2202031"/>
            <a:ext cx="0" cy="38382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289B44A8-5AB5-C180-7AB7-7A3EBD5AD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08" y="1611860"/>
            <a:ext cx="1362176" cy="438727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E4B68CB4-5A85-0C91-2F7B-161437150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390" y="1527279"/>
            <a:ext cx="600426" cy="600426"/>
          </a:xfrm>
          <a:prstGeom prst="rect">
            <a:avLst/>
          </a:prstGeom>
        </p:spPr>
      </p:pic>
      <p:pic>
        <p:nvPicPr>
          <p:cNvPr id="42" name="Picture 41" descr="A diagram of a user and user variables&#10;&#10;Description automatically generated with medium confidence">
            <a:extLst>
              <a:ext uri="{FF2B5EF4-FFF2-40B4-BE49-F238E27FC236}">
                <a16:creationId xmlns:a16="http://schemas.microsoft.com/office/drawing/2014/main" id="{8FA7179F-FCFE-6912-62D2-8E23D0953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6" y="2500449"/>
            <a:ext cx="5752322" cy="28318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18CA65-2593-19F2-4540-7C340ACEB590}"/>
              </a:ext>
            </a:extLst>
          </p:cNvPr>
          <p:cNvGrpSpPr/>
          <p:nvPr/>
        </p:nvGrpSpPr>
        <p:grpSpPr>
          <a:xfrm>
            <a:off x="7255379" y="2463561"/>
            <a:ext cx="3149493" cy="2602349"/>
            <a:chOff x="7703084" y="2819400"/>
            <a:chExt cx="3288419" cy="271714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0EC547E-9C40-BECB-F809-742D2794DE5A}"/>
                </a:ext>
              </a:extLst>
            </p:cNvPr>
            <p:cNvSpPr/>
            <p:nvPr/>
          </p:nvSpPr>
          <p:spPr>
            <a:xfrm>
              <a:off x="7703084" y="5046636"/>
              <a:ext cx="1432156" cy="489905"/>
            </a:xfrm>
            <a:prstGeom prst="rect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  <a:prstDash val="solid"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Member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Embeddings</a:t>
              </a:r>
              <a:endParaRPr lang="en-US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543B05D-954E-97CE-E20B-C0E8B66D2117}"/>
                </a:ext>
              </a:extLst>
            </p:cNvPr>
            <p:cNvSpPr/>
            <p:nvPr/>
          </p:nvSpPr>
          <p:spPr>
            <a:xfrm>
              <a:off x="9671363" y="5039968"/>
              <a:ext cx="1320140" cy="478450"/>
            </a:xfrm>
            <a:prstGeom prst="rect">
              <a:avLst/>
            </a:prstGeom>
            <a:solidFill>
              <a:srgbClr val="FFC000"/>
            </a:solidFill>
            <a:ln w="15875">
              <a:solidFill>
                <a:schemeClr val="tx1"/>
              </a:solidFill>
              <a:prstDash val="solid"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Job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Embeddings</a:t>
              </a:r>
              <a:endParaRPr lang="en-US" sz="1400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DB7A7BC-3EA3-77F4-E563-6BB714A338B3}"/>
                </a:ext>
              </a:extLst>
            </p:cNvPr>
            <p:cNvCxnSpPr>
              <a:cxnSpLocks/>
              <a:stCxn id="44" idx="0"/>
              <a:endCxn id="53" idx="2"/>
            </p:cNvCxnSpPr>
            <p:nvPr/>
          </p:nvCxnSpPr>
          <p:spPr>
            <a:xfrm flipV="1">
              <a:off x="8419162" y="4724924"/>
              <a:ext cx="0" cy="321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F91D47-F803-AB7C-E660-9E33594E8697}"/>
                </a:ext>
              </a:extLst>
            </p:cNvPr>
            <p:cNvCxnSpPr>
              <a:cxnSpLocks/>
              <a:stCxn id="46" idx="0"/>
              <a:endCxn id="56" idx="2"/>
            </p:cNvCxnSpPr>
            <p:nvPr/>
          </p:nvCxnSpPr>
          <p:spPr>
            <a:xfrm flipV="1">
              <a:off x="10331433" y="4706205"/>
              <a:ext cx="342" cy="3337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D0FF9922-0525-DE39-D496-AD908DF7669B}"/>
                </a:ext>
              </a:extLst>
            </p:cNvPr>
            <p:cNvSpPr/>
            <p:nvPr/>
          </p:nvSpPr>
          <p:spPr>
            <a:xfrm>
              <a:off x="7862422" y="4197108"/>
              <a:ext cx="1113479" cy="527816"/>
            </a:xfrm>
            <a:prstGeom prst="trapezoid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Neural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Network</a:t>
              </a:r>
              <a:endParaRPr lang="en-US" sz="1400" dirty="0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A92B6F-2E9D-F958-24D8-2CEF9C5ADF07}"/>
                </a:ext>
              </a:extLst>
            </p:cNvPr>
            <p:cNvSpPr/>
            <p:nvPr/>
          </p:nvSpPr>
          <p:spPr>
            <a:xfrm>
              <a:off x="9752012" y="4178389"/>
              <a:ext cx="1159526" cy="527816"/>
            </a:xfrm>
            <a:prstGeom prst="trapezoi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Neural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Network</a:t>
              </a:r>
              <a:endParaRPr lang="en-US" sz="1400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E04D93A-E0A5-6D14-7023-9518BD09846B}"/>
                </a:ext>
              </a:extLst>
            </p:cNvPr>
            <p:cNvCxnSpPr>
              <a:cxnSpLocks/>
              <a:stCxn id="53" idx="0"/>
              <a:endCxn id="2048" idx="2"/>
            </p:cNvCxnSpPr>
            <p:nvPr/>
          </p:nvCxnSpPr>
          <p:spPr>
            <a:xfrm flipV="1">
              <a:off x="8419162" y="3865141"/>
              <a:ext cx="716078" cy="3319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B63565B-32E4-42AE-3B2B-68C9EAB68447}"/>
                </a:ext>
              </a:extLst>
            </p:cNvPr>
            <p:cNvCxnSpPr>
              <a:cxnSpLocks/>
              <a:stCxn id="56" idx="0"/>
              <a:endCxn id="2048" idx="6"/>
            </p:cNvCxnSpPr>
            <p:nvPr/>
          </p:nvCxnSpPr>
          <p:spPr>
            <a:xfrm flipH="1" flipV="1">
              <a:off x="9574132" y="3865141"/>
              <a:ext cx="757643" cy="313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C1E9DE14-DE9C-A959-ACEF-E6C7AB1A6FEF}"/>
                </a:ext>
              </a:extLst>
            </p:cNvPr>
            <p:cNvSpPr/>
            <p:nvPr/>
          </p:nvSpPr>
          <p:spPr>
            <a:xfrm>
              <a:off x="9135240" y="3645695"/>
              <a:ext cx="438892" cy="43889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3" name="Straight Connector 2052">
              <a:extLst>
                <a:ext uri="{FF2B5EF4-FFF2-40B4-BE49-F238E27FC236}">
                  <a16:creationId xmlns:a16="http://schemas.microsoft.com/office/drawing/2014/main" id="{BC82176B-40F7-D312-1626-26EA0A374895}"/>
                </a:ext>
              </a:extLst>
            </p:cNvPr>
            <p:cNvCxnSpPr>
              <a:stCxn id="2048" idx="7"/>
              <a:endCxn id="2048" idx="3"/>
            </p:cNvCxnSpPr>
            <p:nvPr/>
          </p:nvCxnSpPr>
          <p:spPr>
            <a:xfrm flipH="1">
              <a:off x="9199514" y="3709969"/>
              <a:ext cx="310344" cy="31034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Straight Connector 2053">
              <a:extLst>
                <a:ext uri="{FF2B5EF4-FFF2-40B4-BE49-F238E27FC236}">
                  <a16:creationId xmlns:a16="http://schemas.microsoft.com/office/drawing/2014/main" id="{E9C3881B-9F82-B041-297F-8F7D4A286D90}"/>
                </a:ext>
              </a:extLst>
            </p:cNvPr>
            <p:cNvCxnSpPr>
              <a:cxnSpLocks/>
              <a:stCxn id="2048" idx="1"/>
              <a:endCxn id="2048" idx="5"/>
            </p:cNvCxnSpPr>
            <p:nvPr/>
          </p:nvCxnSpPr>
          <p:spPr>
            <a:xfrm>
              <a:off x="9199514" y="3709969"/>
              <a:ext cx="310344" cy="31034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F70A8ED8-73F8-405F-15FC-AE7A14864AFB}"/>
                </a:ext>
              </a:extLst>
            </p:cNvPr>
            <p:cNvSpPr txBox="1"/>
            <p:nvPr/>
          </p:nvSpPr>
          <p:spPr>
            <a:xfrm>
              <a:off x="9546603" y="3448319"/>
              <a:ext cx="1123904" cy="271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90" dirty="0">
                  <a:latin typeface="Arial" panose="020B0604020202020204" pitchFamily="34" charset="0"/>
                  <a:cs typeface="Arial" panose="020B0604020202020204" pitchFamily="34" charset="0"/>
                </a:rPr>
                <a:t>dot</a:t>
              </a:r>
              <a:r>
                <a:rPr lang="zh-CN" altLang="en-US" sz="109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90" dirty="0"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endParaRPr lang="en-US" dirty="0"/>
            </a:p>
          </p:txBody>
        </p:sp>
        <p:cxnSp>
          <p:nvCxnSpPr>
            <p:cNvPr id="2059" name="Straight Arrow Connector 2058">
              <a:extLst>
                <a:ext uri="{FF2B5EF4-FFF2-40B4-BE49-F238E27FC236}">
                  <a16:creationId xmlns:a16="http://schemas.microsoft.com/office/drawing/2014/main" id="{E987AA49-E3DD-C191-24A8-33EE96941A4A}"/>
                </a:ext>
              </a:extLst>
            </p:cNvPr>
            <p:cNvCxnSpPr>
              <a:cxnSpLocks/>
              <a:stCxn id="2048" idx="0"/>
            </p:cNvCxnSpPr>
            <p:nvPr/>
          </p:nvCxnSpPr>
          <p:spPr>
            <a:xfrm flipV="1">
              <a:off x="9354686" y="3340895"/>
              <a:ext cx="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4" name="Round Same Side Corner Rectangle 2063">
              <a:extLst>
                <a:ext uri="{FF2B5EF4-FFF2-40B4-BE49-F238E27FC236}">
                  <a16:creationId xmlns:a16="http://schemas.microsoft.com/office/drawing/2014/main" id="{9EBB12F4-A107-6017-FA7A-75341F58C0C3}"/>
                </a:ext>
              </a:extLst>
            </p:cNvPr>
            <p:cNvSpPr/>
            <p:nvPr/>
          </p:nvSpPr>
          <p:spPr>
            <a:xfrm>
              <a:off x="8797471" y="2819400"/>
              <a:ext cx="1123904" cy="513871"/>
            </a:xfrm>
            <a:prstGeom prst="round2Same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Matching</a:t>
              </a:r>
              <a:r>
                <a:rPr lang="zh-CN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</a:rPr>
                <a:t>Score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527F902-65BF-D814-A157-B1FCBF9C2ADF}"/>
              </a:ext>
            </a:extLst>
          </p:cNvPr>
          <p:cNvSpPr txBox="1"/>
          <p:nvPr/>
        </p:nvSpPr>
        <p:spPr>
          <a:xfrm>
            <a:off x="6665274" y="5478691"/>
            <a:ext cx="3618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LinkedIn</a:t>
            </a:r>
            <a:r>
              <a:rPr lang="zh-CN" altLang="en-US" sz="2000" dirty="0"/>
              <a:t> </a:t>
            </a:r>
            <a:r>
              <a:rPr lang="en-US" altLang="zh-CN" sz="2000" dirty="0"/>
              <a:t>job</a:t>
            </a:r>
            <a:r>
              <a:rPr lang="zh-CN" altLang="en-US" sz="2000" dirty="0"/>
              <a:t> </a:t>
            </a:r>
            <a:r>
              <a:rPr lang="en-US" altLang="zh-CN" sz="2000" dirty="0"/>
              <a:t>recommendation!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3EE0A-63B1-AC3E-48C4-A4B029FC4EBF}"/>
              </a:ext>
            </a:extLst>
          </p:cNvPr>
          <p:cNvSpPr txBox="1"/>
          <p:nvPr/>
        </p:nvSpPr>
        <p:spPr>
          <a:xfrm>
            <a:off x="228557" y="5476623"/>
            <a:ext cx="425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Starts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Netflix</a:t>
            </a:r>
            <a:r>
              <a:rPr lang="zh-CN" altLang="en-US" sz="2000" dirty="0"/>
              <a:t> </a:t>
            </a:r>
            <a:r>
              <a:rPr lang="en-US" altLang="zh-CN" sz="2000" dirty="0"/>
              <a:t>Prize</a:t>
            </a:r>
            <a:r>
              <a:rPr lang="zh-CN" altLang="en-US" sz="2000" dirty="0"/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in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2006</a:t>
            </a:r>
            <a:r>
              <a:rPr lang="en-US" altLang="zh-CN" sz="2000" dirty="0"/>
              <a:t>!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48CB1-7EB9-59E1-871C-8DD40E1CBB3F}"/>
              </a:ext>
            </a:extLst>
          </p:cNvPr>
          <p:cNvSpPr txBox="1"/>
          <p:nvPr/>
        </p:nvSpPr>
        <p:spPr>
          <a:xfrm>
            <a:off x="118718" y="1603763"/>
            <a:ext cx="3004990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factorization</a:t>
            </a:r>
            <a:endParaRPr lang="en-US" sz="230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3F3C7-9AEB-233A-9C07-F8047DCA4BBF}"/>
              </a:ext>
            </a:extLst>
          </p:cNvPr>
          <p:cNvSpPr txBox="1"/>
          <p:nvPr/>
        </p:nvSpPr>
        <p:spPr>
          <a:xfrm>
            <a:off x="6360655" y="1606921"/>
            <a:ext cx="2777363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tower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230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20056-E446-96C3-023C-515B7E782EBD}"/>
              </a:ext>
            </a:extLst>
          </p:cNvPr>
          <p:cNvSpPr txBox="1"/>
          <p:nvPr/>
        </p:nvSpPr>
        <p:spPr>
          <a:xfrm>
            <a:off x="180607" y="5999987"/>
            <a:ext cx="10084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Commonality:</a:t>
            </a:r>
            <a:r>
              <a:rPr lang="zh-CN" altLang="en-US" sz="2000" b="1" dirty="0"/>
              <a:t> </a:t>
            </a:r>
            <a:r>
              <a:rPr lang="en-US" altLang="zh-CN" sz="2000" dirty="0"/>
              <a:t>Representing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user/item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unique,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continuous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ID</a:t>
            </a:r>
            <a:r>
              <a:rPr lang="zh-CN" altLang="en-US" sz="2000" dirty="0"/>
              <a:t> </a:t>
            </a:r>
            <a:r>
              <a:rPr lang="en-US" altLang="zh-CN" sz="2000" dirty="0"/>
              <a:t>embedding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509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Background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958C3FC6-0FE0-F260-A0C6-D2DB291A5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0" y="2172727"/>
            <a:ext cx="4047866" cy="317939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DC8D44D-438C-4222-515B-F6CD511DE06E}"/>
              </a:ext>
            </a:extLst>
          </p:cNvPr>
          <p:cNvSpPr txBox="1"/>
          <p:nvPr/>
        </p:nvSpPr>
        <p:spPr>
          <a:xfrm>
            <a:off x="123619" y="1027282"/>
            <a:ext cx="7346883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ID-based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Recommender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F1A1D5-DF06-99C4-4D82-CD564A71AA65}"/>
              </a:ext>
            </a:extLst>
          </p:cNvPr>
          <p:cNvSpPr txBox="1"/>
          <p:nvPr/>
        </p:nvSpPr>
        <p:spPr>
          <a:xfrm>
            <a:off x="118718" y="1610675"/>
            <a:ext cx="3872214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30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F3A5E3-EEA4-02C1-4E75-4825F580E281}"/>
              </a:ext>
            </a:extLst>
          </p:cNvPr>
          <p:cNvSpPr txBox="1"/>
          <p:nvPr/>
        </p:nvSpPr>
        <p:spPr>
          <a:xfrm>
            <a:off x="212245" y="5466424"/>
            <a:ext cx="469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/>
              <a:t>biography,</a:t>
            </a:r>
            <a:r>
              <a:rPr lang="zh-CN" altLang="en-US" sz="2000" dirty="0"/>
              <a:t> </a:t>
            </a:r>
            <a:r>
              <a:rPr lang="en-US" altLang="zh-CN" sz="2000" dirty="0"/>
              <a:t>demographical</a:t>
            </a:r>
            <a:r>
              <a:rPr lang="zh-CN" altLang="en-US" sz="2000" dirty="0"/>
              <a:t> </a:t>
            </a:r>
            <a:r>
              <a:rPr lang="en-US" altLang="zh-CN" sz="2000" dirty="0"/>
              <a:t>features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845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Background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958C3FC6-0FE0-F260-A0C6-D2DB291A5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0" y="2172727"/>
            <a:ext cx="4047866" cy="3179396"/>
          </a:xfrm>
          <a:prstGeom prst="rect">
            <a:avLst/>
          </a:prstGeom>
        </p:spPr>
      </p:pic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AE2AFE6D-0A14-0C64-3A92-8C5C3A916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721" y="2304802"/>
            <a:ext cx="4600090" cy="298115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63D801-936C-CBEB-1E14-4E778F6584FE}"/>
              </a:ext>
            </a:extLst>
          </p:cNvPr>
          <p:cNvCxnSpPr>
            <a:cxnSpLocks/>
          </p:cNvCxnSpPr>
          <p:nvPr/>
        </p:nvCxnSpPr>
        <p:spPr>
          <a:xfrm>
            <a:off x="5316237" y="2133600"/>
            <a:ext cx="0" cy="38382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81C7EA-B653-54F1-0F8F-68F8106015CA}"/>
              </a:ext>
            </a:extLst>
          </p:cNvPr>
          <p:cNvCxnSpPr>
            <a:cxnSpLocks/>
          </p:cNvCxnSpPr>
          <p:nvPr/>
        </p:nvCxnSpPr>
        <p:spPr>
          <a:xfrm>
            <a:off x="5408612" y="2133600"/>
            <a:ext cx="0" cy="38382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DC8D44D-438C-4222-515B-F6CD511DE06E}"/>
              </a:ext>
            </a:extLst>
          </p:cNvPr>
          <p:cNvSpPr txBox="1"/>
          <p:nvPr/>
        </p:nvSpPr>
        <p:spPr>
          <a:xfrm>
            <a:off x="123619" y="1027282"/>
            <a:ext cx="7346883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ID-based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Recommender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F1A1D5-DF06-99C4-4D82-CD564A71AA65}"/>
              </a:ext>
            </a:extLst>
          </p:cNvPr>
          <p:cNvSpPr txBox="1"/>
          <p:nvPr/>
        </p:nvSpPr>
        <p:spPr>
          <a:xfrm>
            <a:off x="118718" y="1610675"/>
            <a:ext cx="3872214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30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00C27A-3358-2B40-3BC5-D7BEAC460952}"/>
              </a:ext>
            </a:extLst>
          </p:cNvPr>
          <p:cNvSpPr txBox="1"/>
          <p:nvPr/>
        </p:nvSpPr>
        <p:spPr>
          <a:xfrm>
            <a:off x="5597093" y="1610675"/>
            <a:ext cx="3822521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30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F3A5E3-EEA4-02C1-4E75-4825F580E281}"/>
              </a:ext>
            </a:extLst>
          </p:cNvPr>
          <p:cNvSpPr txBox="1"/>
          <p:nvPr/>
        </p:nvSpPr>
        <p:spPr>
          <a:xfrm>
            <a:off x="212245" y="5466424"/>
            <a:ext cx="469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/>
              <a:t>biography,</a:t>
            </a:r>
            <a:r>
              <a:rPr lang="zh-CN" altLang="en-US" sz="2000" dirty="0"/>
              <a:t> </a:t>
            </a:r>
            <a:r>
              <a:rPr lang="en-US" altLang="zh-CN" sz="2000" dirty="0"/>
              <a:t>demographical</a:t>
            </a:r>
            <a:r>
              <a:rPr lang="zh-CN" altLang="en-US" sz="2000" dirty="0"/>
              <a:t> </a:t>
            </a:r>
            <a:r>
              <a:rPr lang="en-US" altLang="zh-CN" sz="2000" dirty="0"/>
              <a:t>features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CFAF9-B9FD-C5F2-5B84-9F5ECEC4E464}"/>
              </a:ext>
            </a:extLst>
          </p:cNvPr>
          <p:cNvSpPr txBox="1"/>
          <p:nvPr/>
        </p:nvSpPr>
        <p:spPr>
          <a:xfrm>
            <a:off x="5807619" y="5479643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/>
              <a:t>content,</a:t>
            </a:r>
            <a:r>
              <a:rPr lang="zh-CN" altLang="en-US" sz="2000" dirty="0"/>
              <a:t> </a:t>
            </a:r>
            <a:r>
              <a:rPr lang="en-US" altLang="zh-CN" sz="2000" dirty="0"/>
              <a:t>descriptions</a:t>
            </a:r>
            <a:r>
              <a:rPr lang="zh-CN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786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33196" y="-142598"/>
            <a:ext cx="11905900" cy="844697"/>
          </a:xfrm>
          <a:prstGeom prst="rect">
            <a:avLst/>
          </a:prstGeom>
        </p:spPr>
        <p:txBody>
          <a:bodyPr vert="horz" wrap="square" lIns="0" tIns="282109" rIns="0" bIns="0" rtlCol="0">
            <a:spAutoFit/>
          </a:bodyPr>
          <a:lstStyle/>
          <a:p>
            <a:pPr marL="392610">
              <a:spcBef>
                <a:spcPts val="55"/>
              </a:spcBef>
            </a:pPr>
            <a:r>
              <a:rPr lang="en-US" altLang="zh-CN" sz="3638" b="1" dirty="0">
                <a:solidFill>
                  <a:schemeClr val="tx1"/>
                </a:solidFill>
                <a:latin typeface="Georgia" panose="02040502050405020303" pitchFamily="18" charset="0"/>
              </a:rPr>
              <a:t>Background</a:t>
            </a:r>
            <a:endParaRPr sz="3638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AABCEDEB-3F29-D589-0225-46F36381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6580554"/>
            <a:ext cx="12185651" cy="3030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A11F79DF-E708-9D91-60EA-B4FAC3CB6860}"/>
              </a:ext>
            </a:extLst>
          </p:cNvPr>
          <p:cNvSpPr txBox="1"/>
          <p:nvPr/>
        </p:nvSpPr>
        <p:spPr>
          <a:xfrm>
            <a:off x="-464132" y="6584638"/>
            <a:ext cx="8406021" cy="275397"/>
          </a:xfrm>
          <a:prstGeom prst="rect">
            <a:avLst/>
          </a:prstGeom>
        </p:spPr>
        <p:txBody>
          <a:bodyPr vert="horz" wrap="square" lIns="0" tIns="37720" rIns="0" bIns="0" rtlCol="0">
            <a:spAutoFit/>
          </a:bodyPr>
          <a:lstStyle/>
          <a:p>
            <a:pPr marL="232101" marR="145497" indent="362201">
              <a:lnSpc>
                <a:spcPts val="1952"/>
              </a:lnSpc>
              <a:spcBef>
                <a:spcPts val="297"/>
              </a:spcBef>
            </a:pP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Collaborative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Large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Language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Model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(LLM)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for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Recommender</a:t>
            </a:r>
            <a:r>
              <a:rPr lang="zh-CN" altLang="en-US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 </a:t>
            </a:r>
            <a:r>
              <a:rPr lang="en-US" altLang="zh-CN" sz="1516" spc="-7" dirty="0">
                <a:solidFill>
                  <a:schemeClr val="bg1"/>
                </a:solidFill>
                <a:latin typeface="Georgia" panose="02040502050405020303" pitchFamily="18" charset="0"/>
                <a:cs typeface="Century Gothic"/>
              </a:rPr>
              <a:t>Systems</a:t>
            </a:r>
            <a:endParaRPr sz="1516" dirty="0">
              <a:solidFill>
                <a:schemeClr val="bg1"/>
              </a:solidFill>
              <a:latin typeface="Georgia" panose="02040502050405020303" pitchFamily="18" charset="0"/>
              <a:cs typeface="Century Gothic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88B02F17-A6AC-2089-326D-C8558687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837843"/>
            <a:ext cx="12185651" cy="970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F1B13A-3B53-4FBC-79A4-C531ABF64EEB}"/>
              </a:ext>
            </a:extLst>
          </p:cNvPr>
          <p:cNvSpPr txBox="1"/>
          <p:nvPr/>
        </p:nvSpPr>
        <p:spPr>
          <a:xfrm>
            <a:off x="143635" y="6086108"/>
            <a:ext cx="9551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Challenge:</a:t>
            </a:r>
            <a:r>
              <a:rPr lang="zh-CN" altLang="en-US" sz="2000" b="1" dirty="0"/>
              <a:t> </a:t>
            </a:r>
            <a:r>
              <a:rPr lang="en-US" altLang="zh-CN" sz="2000" dirty="0"/>
              <a:t>Difficult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ID</a:t>
            </a:r>
            <a:r>
              <a:rPr lang="zh-CN" altLang="en-US" sz="2000" dirty="0"/>
              <a:t> </a:t>
            </a:r>
            <a:r>
              <a:rPr lang="en-US" altLang="zh-CN" sz="2000" dirty="0"/>
              <a:t>embeddings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understand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rich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textual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information</a:t>
            </a:r>
            <a:endParaRPr lang="en-US" sz="2000" dirty="0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958C3FC6-0FE0-F260-A0C6-D2DB291A5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0" y="2172727"/>
            <a:ext cx="4047866" cy="3179396"/>
          </a:xfrm>
          <a:prstGeom prst="rect">
            <a:avLst/>
          </a:prstGeom>
        </p:spPr>
      </p:pic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AE2AFE6D-0A14-0C64-3A92-8C5C3A916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721" y="2304802"/>
            <a:ext cx="4600090" cy="298115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63D801-936C-CBEB-1E14-4E778F6584FE}"/>
              </a:ext>
            </a:extLst>
          </p:cNvPr>
          <p:cNvCxnSpPr>
            <a:cxnSpLocks/>
          </p:cNvCxnSpPr>
          <p:nvPr/>
        </p:nvCxnSpPr>
        <p:spPr>
          <a:xfrm>
            <a:off x="5316237" y="2133600"/>
            <a:ext cx="0" cy="38382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81C7EA-B653-54F1-0F8F-68F8106015CA}"/>
              </a:ext>
            </a:extLst>
          </p:cNvPr>
          <p:cNvCxnSpPr>
            <a:cxnSpLocks/>
          </p:cNvCxnSpPr>
          <p:nvPr/>
        </p:nvCxnSpPr>
        <p:spPr>
          <a:xfrm>
            <a:off x="5408612" y="2133600"/>
            <a:ext cx="0" cy="38382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DC8D44D-438C-4222-515B-F6CD511DE06E}"/>
              </a:ext>
            </a:extLst>
          </p:cNvPr>
          <p:cNvSpPr txBox="1"/>
          <p:nvPr/>
        </p:nvSpPr>
        <p:spPr>
          <a:xfrm>
            <a:off x="123619" y="1027282"/>
            <a:ext cx="7346883" cy="48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7852" indent="-207852">
              <a:buFont typeface="Wingdings" pitchFamily="2" charset="2"/>
              <a:buChar char="q"/>
            </a:pP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ID-based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Recommender</a:t>
            </a:r>
            <a:r>
              <a:rPr lang="zh-CN" altLang="en-US" sz="254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46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US" sz="254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F1A1D5-DF06-99C4-4D82-CD564A71AA65}"/>
              </a:ext>
            </a:extLst>
          </p:cNvPr>
          <p:cNvSpPr txBox="1"/>
          <p:nvPr/>
        </p:nvSpPr>
        <p:spPr>
          <a:xfrm>
            <a:off x="118718" y="1610675"/>
            <a:ext cx="3872214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30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00C27A-3358-2B40-3BC5-D7BEAC460952}"/>
              </a:ext>
            </a:extLst>
          </p:cNvPr>
          <p:cNvSpPr txBox="1"/>
          <p:nvPr/>
        </p:nvSpPr>
        <p:spPr>
          <a:xfrm>
            <a:off x="5597093" y="1610675"/>
            <a:ext cx="3822521" cy="44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6419" indent="-346419">
              <a:buFont typeface="Wingdings" pitchFamily="2" charset="2"/>
              <a:buChar char="Ø"/>
            </a:pP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zh-CN" altLang="en-US" sz="23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3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30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F3A5E3-EEA4-02C1-4E75-4825F580E281}"/>
              </a:ext>
            </a:extLst>
          </p:cNvPr>
          <p:cNvSpPr txBox="1"/>
          <p:nvPr/>
        </p:nvSpPr>
        <p:spPr>
          <a:xfrm>
            <a:off x="212245" y="5466424"/>
            <a:ext cx="469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/>
              <a:t>biography,</a:t>
            </a:r>
            <a:r>
              <a:rPr lang="zh-CN" altLang="en-US" sz="2000" dirty="0"/>
              <a:t> </a:t>
            </a:r>
            <a:r>
              <a:rPr lang="en-US" altLang="zh-CN" sz="2000" dirty="0"/>
              <a:t>demographical</a:t>
            </a:r>
            <a:r>
              <a:rPr lang="zh-CN" altLang="en-US" sz="2000" dirty="0"/>
              <a:t> </a:t>
            </a:r>
            <a:r>
              <a:rPr lang="en-US" altLang="zh-CN" sz="2000" dirty="0"/>
              <a:t>features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CFAF9-B9FD-C5F2-5B84-9F5ECEC4E464}"/>
              </a:ext>
            </a:extLst>
          </p:cNvPr>
          <p:cNvSpPr txBox="1"/>
          <p:nvPr/>
        </p:nvSpPr>
        <p:spPr>
          <a:xfrm>
            <a:off x="5807619" y="5479643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/>
              <a:t>content,</a:t>
            </a:r>
            <a:r>
              <a:rPr lang="zh-CN" altLang="en-US" sz="2000" dirty="0"/>
              <a:t> </a:t>
            </a:r>
            <a:r>
              <a:rPr lang="en-US" altLang="zh-CN" sz="2000" dirty="0"/>
              <a:t>descriptions</a:t>
            </a:r>
            <a:r>
              <a:rPr lang="zh-CN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5956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4941</TotalTime>
  <Words>2220</Words>
  <Application>Microsoft Macintosh PowerPoint</Application>
  <PresentationFormat>Custom</PresentationFormat>
  <Paragraphs>410</Paragraphs>
  <Slides>43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Aptos</vt:lpstr>
      <vt:lpstr>Arial</vt:lpstr>
      <vt:lpstr>Calibri</vt:lpstr>
      <vt:lpstr>Century Gothic</vt:lpstr>
      <vt:lpstr>Georgia</vt:lpstr>
      <vt:lpstr>Wingdings</vt:lpstr>
      <vt:lpstr>Office Theme</vt:lpstr>
      <vt:lpstr>Collaborative Large Language Model (LLM) for Recommender Systems 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Motivation</vt:lpstr>
      <vt:lpstr>Motivation</vt:lpstr>
      <vt:lpstr>Motivation</vt:lpstr>
      <vt:lpstr>Motivation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Methodology: CLLM4Rec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[Final presentation] DQN for Premium Upsell</dc:title>
  <cp:lastModifiedBy>Li, Jundong (jl6qk)</cp:lastModifiedBy>
  <cp:revision>692</cp:revision>
  <dcterms:created xsi:type="dcterms:W3CDTF">2023-08-13T14:19:31Z</dcterms:created>
  <dcterms:modified xsi:type="dcterms:W3CDTF">2024-05-15T00:09:14Z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